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3" r:id="rId2"/>
    <p:sldId id="293" r:id="rId3"/>
    <p:sldId id="289" r:id="rId4"/>
    <p:sldId id="260" r:id="rId5"/>
    <p:sldId id="290" r:id="rId6"/>
    <p:sldId id="272" r:id="rId7"/>
    <p:sldId id="339" r:id="rId8"/>
    <p:sldId id="346" r:id="rId9"/>
    <p:sldId id="347" r:id="rId10"/>
    <p:sldId id="348" r:id="rId11"/>
    <p:sldId id="349" r:id="rId12"/>
    <p:sldId id="297" r:id="rId13"/>
    <p:sldId id="350" r:id="rId14"/>
    <p:sldId id="352" r:id="rId15"/>
    <p:sldId id="353" r:id="rId16"/>
    <p:sldId id="354" r:id="rId17"/>
    <p:sldId id="355" r:id="rId18"/>
    <p:sldId id="323" r:id="rId19"/>
    <p:sldId id="356" r:id="rId20"/>
    <p:sldId id="357" r:id="rId21"/>
    <p:sldId id="358" r:id="rId22"/>
    <p:sldId id="359" r:id="rId23"/>
    <p:sldId id="360" r:id="rId24"/>
    <p:sldId id="361" r:id="rId25"/>
    <p:sldId id="362" r:id="rId26"/>
    <p:sldId id="363" r:id="rId27"/>
    <p:sldId id="326" r:id="rId28"/>
    <p:sldId id="364" r:id="rId29"/>
    <p:sldId id="31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88E5"/>
    <a:srgbClr val="837AD9"/>
    <a:srgbClr val="C9C5F3"/>
    <a:srgbClr val="AAA3EB"/>
    <a:srgbClr val="17C6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90" autoAdjust="0"/>
    <p:restoredTop sz="96532" autoAdjust="0"/>
  </p:normalViewPr>
  <p:slideViewPr>
    <p:cSldViewPr snapToGrid="0">
      <p:cViewPr>
        <p:scale>
          <a:sx n="130" d="100"/>
          <a:sy n="130" d="100"/>
        </p:scale>
        <p:origin x="-200" y="-5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686C-4CCC-4A88-BB0D-2A4F27591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6CBC1A-6D98-4155-A40D-14A436C2E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33416-3B03-41A2-ADBC-D558ED7F4669}"/>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43E438D9-8D92-4EBE-A486-C587F5BE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1C5B4-75D5-4EDB-B37B-18A0B0CCB14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5188233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517-C826-4F98-8855-712A4512F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45E985-EC3F-42A1-AF7C-1E4834A2E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55D6-9684-4885-A80F-82ABBFDE1206}"/>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717CE032-F32B-4F75-894E-1B8BC9D5B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2671F-5A8B-4226-BACC-E47127D8A36F}"/>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28458370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D4DD8-092A-4715-AF85-C133423FD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170BE-F2E9-4C66-985A-54B2E3ED28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F8467-721F-486C-9167-454EC04ACE20}"/>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914689A9-E3E6-4108-949E-BD10F41F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0BE54-9363-4E22-9C41-5605BB624318}"/>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263085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10D-083C-4C2A-8AED-CD778DBE6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2FA3F-EC3B-4DFC-BB17-A4C7AF999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AB11-F4E3-4A68-B726-DBD2EDB2DFB6}"/>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BD249355-F09B-43FD-9CB4-953662DA9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37CF9-6EF3-4A05-A4FC-02C8FF5EAEA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403581154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679-05C6-4CF1-BB4A-64843D635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BD72E-A849-4583-9AA7-566C8C8E8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52B084-B758-4E05-822C-0D5A57B08FCB}"/>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A32ADDF4-638B-4815-BB8C-664546A96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40164-1914-4AE2-A9E8-F4E90F2DA796}"/>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1323476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9475-860F-4448-9950-10FC6D0F2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0E9D0-9AC1-4667-B087-22C9256C8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1D3C4-B9D6-4E4A-874C-7B7D531D7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E9D501-1935-4CA3-BBE4-A30E4019B0F2}"/>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6" name="Footer Placeholder 5">
            <a:extLst>
              <a:ext uri="{FF2B5EF4-FFF2-40B4-BE49-F238E27FC236}">
                <a16:creationId xmlns:a16="http://schemas.microsoft.com/office/drawing/2014/main" id="{B0DCEC43-B6F4-4608-BECF-DE523E46C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14207-7F1E-4E8A-80E8-70747C796849}"/>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37934090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886-AE19-49AE-ADAB-1E8F96412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3F021C-E4EB-4B91-8FE0-788CCC086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260301-35B4-41E6-AA0A-E642A5316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217E52-64D5-4B13-8CD0-9E6314A8D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B7F0F-57F8-461B-B8DC-1234C3470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8848-DA25-4A2D-9903-D07A25C410DA}"/>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8" name="Footer Placeholder 7">
            <a:extLst>
              <a:ext uri="{FF2B5EF4-FFF2-40B4-BE49-F238E27FC236}">
                <a16:creationId xmlns:a16="http://schemas.microsoft.com/office/drawing/2014/main" id="{BBF9F565-0B42-4D69-8549-4CE972FB8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A75EA-336C-4B8E-A2DC-4C78D5757ABB}"/>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2651778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523F-FE11-46A0-8CB1-64B10E09EE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064767-04FC-46AC-9468-4639B1CC7DD2}"/>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4" name="Footer Placeholder 3">
            <a:extLst>
              <a:ext uri="{FF2B5EF4-FFF2-40B4-BE49-F238E27FC236}">
                <a16:creationId xmlns:a16="http://schemas.microsoft.com/office/drawing/2014/main" id="{8FC12E4C-79AF-4D28-9091-5E85AE679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7AC4C-194E-4EF2-944B-B7BFFDF6C36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7160680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F34D9-402E-4A54-B9ED-6EBE6A55AE2D}"/>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3" name="Footer Placeholder 2">
            <a:extLst>
              <a:ext uri="{FF2B5EF4-FFF2-40B4-BE49-F238E27FC236}">
                <a16:creationId xmlns:a16="http://schemas.microsoft.com/office/drawing/2014/main" id="{36F30939-C578-4E8D-AB84-8A744773CE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14FD7-C1D2-4360-9BF3-753F15B4F77A}"/>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7097602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05CD287-BEE4-46C1-AAF3-6B22E1C80D3E}"/>
              </a:ext>
            </a:extLst>
          </p:cNvPr>
          <p:cNvSpPr>
            <a:spLocks noGrp="1"/>
          </p:cNvSpPr>
          <p:nvPr>
            <p:ph type="pic" sz="quarter" idx="10" hasCustomPrompt="1"/>
          </p:nvPr>
        </p:nvSpPr>
        <p:spPr>
          <a:xfrm>
            <a:off x="1662113" y="2273300"/>
            <a:ext cx="2520950" cy="4584700"/>
          </a:xfrm>
        </p:spPr>
        <p:txBody>
          <a:bodyPr>
            <a:normAutofit/>
          </a:bodyPr>
          <a:lstStyle>
            <a:lvl1pPr marL="0" indent="0" algn="ctr">
              <a:buNone/>
              <a:defRPr sz="2400" b="1">
                <a:latin typeface="Tw Cen MT" panose="020B0602020104020603" pitchFamily="34" charset="0"/>
              </a:defRPr>
            </a:lvl1pPr>
          </a:lstStyle>
          <a:p>
            <a:r>
              <a:rPr lang="en-US" dirty="0"/>
              <a:t>Drag and Drop Your Picture Here</a:t>
            </a:r>
          </a:p>
        </p:txBody>
      </p:sp>
    </p:spTree>
    <p:extLst>
      <p:ext uri="{BB962C8B-B14F-4D97-AF65-F5344CB8AC3E}">
        <p14:creationId xmlns:p14="http://schemas.microsoft.com/office/powerpoint/2010/main" val="29301784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E919-E694-43C1-A2B0-463F978A8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8C5201-6E4C-4A9A-AE83-6548EF1D0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9E7F5-5C1D-4858-962A-88BE45881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E835E-1810-4397-81FE-0D7C205E03F8}"/>
              </a:ext>
            </a:extLst>
          </p:cNvPr>
          <p:cNvSpPr>
            <a:spLocks noGrp="1"/>
          </p:cNvSpPr>
          <p:nvPr>
            <p:ph type="dt" sz="half" idx="10"/>
          </p:nvPr>
        </p:nvSpPr>
        <p:spPr/>
        <p:txBody>
          <a:bodyPr/>
          <a:lstStyle/>
          <a:p>
            <a:fld id="{76E5B84D-D061-483E-84D4-FDF00078B9A9}" type="datetimeFigureOut">
              <a:rPr lang="en-US" smtClean="0"/>
              <a:t>8/26/22</a:t>
            </a:fld>
            <a:endParaRPr lang="en-US"/>
          </a:p>
        </p:txBody>
      </p:sp>
      <p:sp>
        <p:nvSpPr>
          <p:cNvPr id="6" name="Footer Placeholder 5">
            <a:extLst>
              <a:ext uri="{FF2B5EF4-FFF2-40B4-BE49-F238E27FC236}">
                <a16:creationId xmlns:a16="http://schemas.microsoft.com/office/drawing/2014/main" id="{2EA8605D-B969-4157-BE3C-9B72C6B61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90612-B942-4CB8-B4A8-EBE3E540888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77049437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1B219-54AC-4A60-8248-EA804C4D8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8D78E4-1EB0-48B2-A9CF-2D1FD812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F0F9F-AC9A-4597-BEDC-D0F4C4606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5B84D-D061-483E-84D4-FDF00078B9A9}" type="datetimeFigureOut">
              <a:rPr lang="en-US" smtClean="0"/>
              <a:t>8/26/22</a:t>
            </a:fld>
            <a:endParaRPr lang="en-US"/>
          </a:p>
        </p:txBody>
      </p:sp>
      <p:sp>
        <p:nvSpPr>
          <p:cNvPr id="5" name="Footer Placeholder 4">
            <a:extLst>
              <a:ext uri="{FF2B5EF4-FFF2-40B4-BE49-F238E27FC236}">
                <a16:creationId xmlns:a16="http://schemas.microsoft.com/office/drawing/2014/main" id="{2ACEE440-A915-46D6-A7F4-ECAAFB0E0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F1FD0-10EF-4EF8-BBA9-5D46C2871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DBBF1-274E-473A-94DF-899C7F88AD7D}" type="slidenum">
              <a:rPr lang="en-US" smtClean="0"/>
              <a:t>‹#›</a:t>
            </a:fld>
            <a:endParaRPr lang="en-US"/>
          </a:p>
        </p:txBody>
      </p:sp>
    </p:spTree>
    <p:extLst>
      <p:ext uri="{BB962C8B-B14F-4D97-AF65-F5344CB8AC3E}">
        <p14:creationId xmlns:p14="http://schemas.microsoft.com/office/powerpoint/2010/main" val="93653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80777-E77D-4B75-9B50-9E350F7A8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2555631" y="2836984"/>
            <a:ext cx="7010400" cy="2790093"/>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ln w="0">
                <a:solidFill>
                  <a:schemeClr val="bg1"/>
                </a:solidFill>
              </a:ln>
              <a:noFill/>
            </a:endParaRPr>
          </a:p>
        </p:txBody>
      </p:sp>
      <p:sp>
        <p:nvSpPr>
          <p:cNvPr id="5" name="TextBox 4"/>
          <p:cNvSpPr txBox="1"/>
          <p:nvPr/>
        </p:nvSpPr>
        <p:spPr>
          <a:xfrm>
            <a:off x="2227386" y="3429000"/>
            <a:ext cx="7643446" cy="1569660"/>
          </a:xfrm>
          <a:prstGeom prst="rect">
            <a:avLst/>
          </a:prstGeom>
          <a:noFill/>
        </p:spPr>
        <p:txBody>
          <a:bodyPr wrap="square" rtlCol="0">
            <a:spAutoFit/>
          </a:bodyPr>
          <a:lstStyle/>
          <a:p>
            <a:pPr algn="ctr"/>
            <a:r>
              <a:rPr lang="en-AU" sz="3200" b="1">
                <a:solidFill>
                  <a:srgbClr val="837AD9"/>
                </a:solidFill>
              </a:rPr>
              <a:t>PHÁT TRIỂN PHẦN MỀM QUẢN LÝ THƯ VIỆN OPEN LIBRARY</a:t>
            </a:r>
            <a:endParaRPr lang="en-US" sz="3200" b="1">
              <a:solidFill>
                <a:srgbClr val="837AD9"/>
              </a:solidFill>
            </a:endParaRPr>
          </a:p>
          <a:p>
            <a:pPr algn="ctr"/>
            <a:endParaRPr lang="en-US" sz="3200" b="1" dirty="0">
              <a:solidFill>
                <a:srgbClr val="837AD9"/>
              </a:solidFill>
            </a:endParaRPr>
          </a:p>
        </p:txBody>
      </p:sp>
      <p:sp>
        <p:nvSpPr>
          <p:cNvPr id="6" name="Rectangle 5"/>
          <p:cNvSpPr/>
          <p:nvPr/>
        </p:nvSpPr>
        <p:spPr>
          <a:xfrm>
            <a:off x="6400800" y="808891"/>
            <a:ext cx="468923" cy="76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77354" y="808891"/>
            <a:ext cx="621323" cy="769441"/>
          </a:xfrm>
          <a:prstGeom prst="rect">
            <a:avLst/>
          </a:prstGeom>
          <a:noFill/>
        </p:spPr>
        <p:txBody>
          <a:bodyPr wrap="square" rtlCol="0">
            <a:spAutoFit/>
          </a:bodyPr>
          <a:lstStyle/>
          <a:p>
            <a:r>
              <a:rPr lang="en-US" sz="4400" b="1" dirty="0">
                <a:solidFill>
                  <a:srgbClr val="9188E5"/>
                </a:solidFill>
              </a:rPr>
              <a:t>4</a:t>
            </a:r>
          </a:p>
        </p:txBody>
      </p:sp>
    </p:spTree>
    <p:extLst>
      <p:ext uri="{BB962C8B-B14F-4D97-AF65-F5344CB8AC3E}">
        <p14:creationId xmlns:p14="http://schemas.microsoft.com/office/powerpoint/2010/main" val="1650317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6</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077218"/>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trị hệ thống sẽ xem được danh sách hoạt động mượn sách tại thư viện và danh sách các yêu cầu nhập thêm sách từ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323439"/>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trị cũng có thể quản lý độc giả và sách tại thư viện</a:t>
            </a:r>
            <a:r>
              <a:rPr lang="nl-NL" sz="1600"/>
              <a:t>.</a:t>
            </a:r>
            <a:endParaRPr lang="en-US" sz="1600"/>
          </a:p>
          <a:p>
            <a:pPr marL="285750" lvl="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851499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Khảo sát bài toán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KHẢO SÁT BÀI TOÁN</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569660"/>
          </a:xfrm>
          <a:prstGeom prst="rect">
            <a:avLst/>
          </a:prstGeom>
          <a:noFill/>
        </p:spPr>
        <p:txBody>
          <a:bodyPr wrap="square" rtlCol="0">
            <a:spAutoFit/>
          </a:bodyPr>
          <a:lstStyle/>
          <a:p>
            <a:pPr marL="285750" lvl="0" indent="-285750">
              <a:buFont typeface="Arial" pitchFamily="34" charset="0"/>
              <a:buChar char="•"/>
            </a:pPr>
            <a:r>
              <a:rPr lang="nl-NL" sz="1600" b="1">
                <a:solidFill>
                  <a:schemeClr val="bg1">
                    <a:lumMod val="95000"/>
                  </a:schemeClr>
                </a:solidFill>
                <a:latin typeface="+mj-lt"/>
              </a:rPr>
              <a:t>Sách tại thư viện có các thông tin: tên sách, tác giả, nhà xuất bản, giới thiệu, năm xuất bản, mã sách, thể loại.</a:t>
            </a:r>
            <a:endParaRPr lang="en-US" sz="1600" b="1">
              <a:solidFill>
                <a:schemeClr val="bg1">
                  <a:lumMod val="95000"/>
                </a:schemeClr>
              </a:solidFill>
              <a:latin typeface="+mj-lt"/>
            </a:endParaRPr>
          </a:p>
          <a:p>
            <a:pPr marL="285750" lvl="0" indent="-285750">
              <a:buFont typeface="Arial" pitchFamily="34" charset="0"/>
              <a:buChar char="•"/>
            </a:pPr>
            <a:r>
              <a:rPr lang="nl-NL" sz="1600" b="1">
                <a:solidFill>
                  <a:schemeClr val="bg1">
                    <a:lumMod val="95000"/>
                  </a:schemeClr>
                </a:solidFill>
                <a:latin typeface="+mj-lt"/>
              </a:rPr>
              <a:t>Hiện tại thư viện có 3 chi nhánh tại: Hà Nội, TP. Hồ Chí Minh và Quảng Ninh</a:t>
            </a: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754765" y="4816177"/>
            <a:ext cx="4897080" cy="2554545"/>
          </a:xfrm>
          <a:prstGeom prst="rect">
            <a:avLst/>
          </a:prstGeom>
          <a:noFill/>
        </p:spPr>
        <p:txBody>
          <a:bodyPr wrap="square" rtlCol="0">
            <a:spAutoFit/>
          </a:bodyPr>
          <a:lstStyle/>
          <a:p>
            <a:pPr marL="285750" lvl="0" indent="-285750">
              <a:buFont typeface="Arial" pitchFamily="34" charset="0"/>
              <a:buChar char="•"/>
            </a:pPr>
            <a:r>
              <a:rPr lang="nl-NL" sz="1600" b="1">
                <a:solidFill>
                  <a:schemeClr val="bg1">
                    <a:lumMod val="95000"/>
                  </a:schemeClr>
                </a:solidFill>
                <a:latin typeface="+mj-lt"/>
              </a:rPr>
              <a:t>Mỗi đầu sách tại chi nhánh sẽ có số lượng khác nhau và phải đánh mã riêng phục vụ cho việc quản lý sách</a:t>
            </a:r>
            <a:endParaRPr lang="en-US" sz="1600" b="1">
              <a:solidFill>
                <a:schemeClr val="bg1">
                  <a:lumMod val="95000"/>
                </a:schemeClr>
              </a:solidFill>
              <a:latin typeface="+mj-lt"/>
            </a:endParaRPr>
          </a:p>
          <a:p>
            <a:pPr marL="285750" lvl="0" indent="-285750">
              <a:buFont typeface="Arial" pitchFamily="34" charset="0"/>
              <a:buChar char="•"/>
            </a:pPr>
            <a:r>
              <a:rPr lang="nl-NL" sz="1600" b="1">
                <a:solidFill>
                  <a:schemeClr val="bg1">
                    <a:lumMod val="95000"/>
                  </a:schemeClr>
                </a:solidFill>
                <a:latin typeface="+mj-lt"/>
              </a:rPr>
              <a:t>Trên website độc giả chỉ có thể đăng ký giữ sách, vẫn phải đến trực tiếp thư viện để làm thủ tục mượn sách</a:t>
            </a:r>
            <a:endParaRPr lang="en-US" sz="1600" b="1">
              <a:solidFill>
                <a:schemeClr val="bg1">
                  <a:lumMod val="95000"/>
                </a:schemeClr>
              </a:solidFill>
              <a:latin typeface="+mj-lt"/>
            </a:endParaRPr>
          </a:p>
          <a:p>
            <a:pPr marL="285750" indent="-285750" algn="ctr">
              <a:buFont typeface="Arial" pitchFamily="34" charset="0"/>
              <a:buChar char="•"/>
            </a:pPr>
            <a:endParaRPr lang="en-US" sz="1600"/>
          </a:p>
          <a:p>
            <a:pPr marL="285750" lvl="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1953640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Thiết kế chương trình</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chemeClr val="bg1"/>
                </a:solidFill>
                <a:latin typeface="+mj-lt"/>
              </a:rPr>
              <a:t>2</a:t>
            </a:r>
            <a:r>
              <a:rPr lang="en-US" sz="8000" b="1" dirty="0">
                <a:solidFill>
                  <a:schemeClr val="bg1"/>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1323439"/>
          </a:xfrm>
          <a:prstGeom prst="rect">
            <a:avLst/>
          </a:prstGeom>
          <a:noFill/>
        </p:spPr>
        <p:txBody>
          <a:bodyPr wrap="square" rtlCol="0">
            <a:spAutoFit/>
          </a:bodyPr>
          <a:lstStyle/>
          <a:p>
            <a:pPr algn="ctr"/>
            <a:r>
              <a:rPr lang="en-US" sz="2000" dirty="0" err="1">
                <a:solidFill>
                  <a:schemeClr val="bg1">
                    <a:lumMod val="95000"/>
                  </a:schemeClr>
                </a:solidFill>
              </a:rPr>
              <a:t>Thiết</a:t>
            </a:r>
            <a:r>
              <a:rPr lang="en-US" sz="2000" dirty="0">
                <a:solidFill>
                  <a:schemeClr val="bg1">
                    <a:lumMod val="95000"/>
                  </a:schemeClr>
                </a:solidFill>
              </a:rPr>
              <a:t> </a:t>
            </a:r>
            <a:r>
              <a:rPr lang="en-US" sz="2000" dirty="0" err="1">
                <a:solidFill>
                  <a:schemeClr val="bg1">
                    <a:lumMod val="95000"/>
                  </a:schemeClr>
                </a:solidFill>
              </a:rPr>
              <a:t>kế</a:t>
            </a:r>
            <a:r>
              <a:rPr lang="en-US" sz="2000" dirty="0">
                <a:solidFill>
                  <a:schemeClr val="bg1">
                    <a:lumMod val="95000"/>
                  </a:schemeClr>
                </a:solidFill>
              </a:rPr>
              <a:t> CDSL</a:t>
            </a:r>
          </a:p>
          <a:p>
            <a:pPr algn="ctr"/>
            <a:r>
              <a:rPr lang="en-US" sz="2000" dirty="0" err="1">
                <a:solidFill>
                  <a:schemeClr val="bg1">
                    <a:lumMod val="95000"/>
                  </a:schemeClr>
                </a:solidFill>
              </a:rPr>
              <a:t>Thiết</a:t>
            </a:r>
            <a:r>
              <a:rPr lang="en-US" sz="2000" dirty="0">
                <a:solidFill>
                  <a:schemeClr val="bg1">
                    <a:lumMod val="95000"/>
                  </a:schemeClr>
                </a:solidFill>
              </a:rPr>
              <a:t> </a:t>
            </a:r>
            <a:r>
              <a:rPr lang="en-US" sz="2000" dirty="0" err="1">
                <a:solidFill>
                  <a:schemeClr val="bg1">
                    <a:lumMod val="95000"/>
                  </a:schemeClr>
                </a:solidFill>
              </a:rPr>
              <a:t>kế</a:t>
            </a:r>
            <a:r>
              <a:rPr lang="en-US" sz="2000" dirty="0">
                <a:solidFill>
                  <a:schemeClr val="bg1">
                    <a:lumMod val="95000"/>
                  </a:schemeClr>
                </a:solidFill>
              </a:rPr>
              <a:t> </a:t>
            </a:r>
            <a:r>
              <a:rPr lang="en-US" sz="2000" dirty="0" err="1">
                <a:solidFill>
                  <a:schemeClr val="bg1">
                    <a:lumMod val="95000"/>
                  </a:schemeClr>
                </a:solidFill>
              </a:rPr>
              <a:t>các</a:t>
            </a:r>
            <a:r>
              <a:rPr lang="en-US" sz="2000" dirty="0">
                <a:solidFill>
                  <a:schemeClr val="bg1">
                    <a:lumMod val="95000"/>
                  </a:schemeClr>
                </a:solidFill>
              </a:rPr>
              <a:t> </a:t>
            </a:r>
            <a:r>
              <a:rPr lang="en-US" sz="2000" dirty="0" err="1">
                <a:solidFill>
                  <a:schemeClr val="bg1">
                    <a:lumMod val="95000"/>
                  </a:schemeClr>
                </a:solidFill>
              </a:rPr>
              <a:t>gói</a:t>
            </a:r>
            <a:endParaRPr lang="en-US" sz="2000" dirty="0">
              <a:solidFill>
                <a:schemeClr val="bg1">
                  <a:lumMod val="95000"/>
                </a:schemeClr>
              </a:solidFill>
            </a:endParaRPr>
          </a:p>
          <a:p>
            <a:pPr algn="ctr"/>
            <a:endParaRPr lang="vi-VN" sz="2000" dirty="0">
              <a:solidFill>
                <a:schemeClr val="bg1">
                  <a:lumMod val="95000"/>
                </a:schemeClr>
              </a:solidFill>
              <a:latin typeface="+mj-lt"/>
            </a:endParaRPr>
          </a:p>
          <a:p>
            <a:pPr algn="ctr"/>
            <a:endParaRPr lang="vi-VN"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5137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a:solidFill>
                  <a:schemeClr val="bg1">
                    <a:lumMod val="95000"/>
                  </a:schemeClr>
                </a:solidFill>
                <a:latin typeface="+mj-lt"/>
              </a:rPr>
              <a:t>THIẾT KẾ CSDL</a:t>
            </a:r>
          </a:p>
          <a:p>
            <a:pPr algn="ctr"/>
            <a:r>
              <a:rPr lang="en-US" b="1">
                <a:solidFill>
                  <a:schemeClr val="bg1">
                    <a:lumMod val="95000"/>
                  </a:schemeClr>
                </a:solidFill>
                <a:latin typeface="+mj-lt"/>
              </a:rPr>
              <a:t>Sơ đồ quan hệ giữa các bảng</a:t>
            </a:r>
            <a:endParaRPr lang="en-US" b="1" dirty="0">
              <a:solidFill>
                <a:schemeClr val="bg1">
                  <a:lumMod val="95000"/>
                </a:schemeClr>
              </a:solidFill>
              <a:latin typeface="+mj-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30" y="1420240"/>
            <a:ext cx="6406407" cy="526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390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830997"/>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book</a:t>
            </a:r>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200329"/>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en-US"/>
              <a:t> </a:t>
            </a:r>
            <a:r>
              <a:rPr lang="nl-NL"/>
              <a:t>Đặc tả dữ liệu cho bảng bookentry</a:t>
            </a:r>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9" y="4649271"/>
            <a:ext cx="3775948" cy="1569660"/>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branch</a:t>
            </a:r>
            <a:endParaRPr lang="en-US"/>
          </a:p>
          <a:p>
            <a:endParaRPr lang="en-US"/>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10" y="1037222"/>
            <a:ext cx="5345155" cy="96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282" y="3219748"/>
            <a:ext cx="5305807" cy="6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9" y="5268477"/>
            <a:ext cx="5468137" cy="4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614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1569660"/>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category</a:t>
            </a:r>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569660"/>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detailbook</a:t>
            </a:r>
            <a:endParaRPr lang="en-US"/>
          </a:p>
          <a:p>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6</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9" y="4649271"/>
            <a:ext cx="3775948" cy="1938992"/>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orderbook</a:t>
            </a:r>
            <a:endParaRPr lang="en-US"/>
          </a:p>
          <a:p>
            <a:endParaRPr lang="en-US"/>
          </a:p>
          <a:p>
            <a:endParaRPr lang="en-US"/>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 y="1321638"/>
            <a:ext cx="5433354" cy="35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155" y="3201304"/>
            <a:ext cx="5331409" cy="64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9" y="5025472"/>
            <a:ext cx="5518580" cy="102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11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1569660"/>
          </a:xfrm>
          <a:prstGeom prst="rect">
            <a:avLst/>
          </a:prstGeom>
          <a:noFill/>
        </p:spPr>
        <p:txBody>
          <a:bodyPr wrap="square" rtlCol="0">
            <a:spAutoFit/>
          </a:bodyPr>
          <a:lstStyle/>
          <a:p>
            <a:r>
              <a:rPr lang="nl-NL" sz="2400" b="1">
                <a:solidFill>
                  <a:schemeClr val="bg1">
                    <a:lumMod val="95000"/>
                  </a:schemeClr>
                </a:solidFill>
                <a:latin typeface="+mj-lt"/>
              </a:rPr>
              <a:t>Đặc tả dữ liệu cho bảng rating</a:t>
            </a:r>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a:solidFill>
                <a:schemeClr val="bg1">
                  <a:lumMod val="95000"/>
                </a:schemeClr>
              </a:solidFill>
              <a:latin typeface="+mj-lt"/>
            </a:endParaRPr>
          </a:p>
          <a:p>
            <a:endParaRPr lang="en-US" sz="24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7</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8</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1787656" y="3120982"/>
            <a:ext cx="3931368" cy="1938992"/>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a:t>Đặc tả dữ liệu cho bảng roles</a:t>
            </a:r>
            <a:endParaRPr lang="en-US"/>
          </a:p>
          <a:p>
            <a:endParaRPr lang="en-US"/>
          </a:p>
          <a:p>
            <a:endParaRPr lang="en-US"/>
          </a:p>
          <a:p>
            <a:endParaRPr lang="en-US" dirty="0"/>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012269" y="387331"/>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9</a:t>
            </a:r>
          </a:p>
        </p:txBody>
      </p:sp>
      <p:sp>
        <p:nvSpPr>
          <p:cNvPr id="32" name="TextBox 31">
            <a:extLst>
              <a:ext uri="{FF2B5EF4-FFF2-40B4-BE49-F238E27FC236}">
                <a16:creationId xmlns:a16="http://schemas.microsoft.com/office/drawing/2014/main" id="{58320C63-18AF-4069-B25C-D2DA88A64BAC}"/>
              </a:ext>
            </a:extLst>
          </p:cNvPr>
          <p:cNvSpPr txBox="1"/>
          <p:nvPr/>
        </p:nvSpPr>
        <p:spPr>
          <a:xfrm>
            <a:off x="6806358" y="5059974"/>
            <a:ext cx="4085465" cy="2308324"/>
          </a:xfrm>
          <a:prstGeom prst="rect">
            <a:avLst/>
          </a:prstGeom>
          <a:noFill/>
        </p:spPr>
        <p:txBody>
          <a:bodyPr wrap="square" rtlCol="0">
            <a:spAutoFit/>
          </a:bodyPr>
          <a:lstStyle>
            <a:defPPr>
              <a:defRPr lang="en-US"/>
            </a:defPPr>
            <a:lvl1pPr>
              <a:defRPr sz="2400" b="1">
                <a:solidFill>
                  <a:schemeClr val="bg1">
                    <a:lumMod val="95000"/>
                  </a:schemeClr>
                </a:solidFill>
                <a:latin typeface="+mj-lt"/>
              </a:defRPr>
            </a:lvl1pPr>
          </a:lstStyle>
          <a:p>
            <a:r>
              <a:rPr lang="nl-NL" dirty="0" err="1"/>
              <a:t>Đặc</a:t>
            </a:r>
            <a:r>
              <a:rPr lang="nl-NL" dirty="0"/>
              <a:t> </a:t>
            </a:r>
            <a:r>
              <a:rPr lang="nl-NL" dirty="0" err="1"/>
              <a:t>tả</a:t>
            </a:r>
            <a:r>
              <a:rPr lang="nl-NL" dirty="0"/>
              <a:t> </a:t>
            </a:r>
            <a:r>
              <a:rPr lang="nl-NL" dirty="0" err="1"/>
              <a:t>dữ</a:t>
            </a:r>
            <a:r>
              <a:rPr lang="nl-NL" dirty="0"/>
              <a:t> </a:t>
            </a:r>
            <a:r>
              <a:rPr lang="nl-NL" dirty="0" err="1"/>
              <a:t>liệu</a:t>
            </a:r>
            <a:r>
              <a:rPr lang="nl-NL" dirty="0"/>
              <a:t> </a:t>
            </a:r>
            <a:r>
              <a:rPr lang="nl-NL" dirty="0" err="1"/>
              <a:t>cho</a:t>
            </a:r>
            <a:r>
              <a:rPr lang="nl-NL" dirty="0"/>
              <a:t> </a:t>
            </a:r>
            <a:r>
              <a:rPr lang="nl-NL" dirty="0" err="1"/>
              <a:t>bảng</a:t>
            </a:r>
            <a:r>
              <a:rPr lang="nl-NL" dirty="0"/>
              <a:t> user</a:t>
            </a:r>
            <a:endParaRPr lang="en-US" dirty="0"/>
          </a:p>
          <a:p>
            <a:endParaRPr lang="en-US" dirty="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1" y="1169998"/>
            <a:ext cx="5528409" cy="71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483" y="3362126"/>
            <a:ext cx="5190758" cy="3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48" y="5092978"/>
            <a:ext cx="5249374" cy="103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43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250"/>
                                        <p:tgtEl>
                                          <p:spTgt spid="3"/>
                                        </p:tgtEl>
                                      </p:cBhvr>
                                    </p:animEffect>
                                  </p:childTnLst>
                                </p:cTn>
                              </p:par>
                            </p:childTnLst>
                          </p:cTn>
                        </p:par>
                        <p:par>
                          <p:cTn id="33" fill="hold">
                            <p:stCondLst>
                              <p:cond delay="250"/>
                            </p:stCondLst>
                            <p:childTnLst>
                              <p:par>
                                <p:cTn id="34" presetID="53" presetClass="entr" presetSubtype="16" fill="hold" grpId="0" nodeType="afterEffect">
                                  <p:stCondLst>
                                    <p:cond delay="0"/>
                                  </p:stCondLst>
                                  <p:childTnLst>
                                    <p:set>
                                      <p:cBhvr>
                                        <p:cTn id="35" dur="1" fill="hold">
                                          <p:stCondLst>
                                            <p:cond delay="0"/>
                                          </p:stCondLst>
                                        </p:cTn>
                                        <p:tgtEl>
                                          <p:spTgt spid="115"/>
                                        </p:tgtEl>
                                        <p:attrNameLst>
                                          <p:attrName>style.visibility</p:attrName>
                                        </p:attrNameLst>
                                      </p:cBhvr>
                                      <p:to>
                                        <p:strVal val="visible"/>
                                      </p:to>
                                    </p:set>
                                    <p:anim calcmode="lin" valueType="num">
                                      <p:cBhvr>
                                        <p:cTn id="36" dur="500" fill="hold"/>
                                        <p:tgtEl>
                                          <p:spTgt spid="115"/>
                                        </p:tgtEl>
                                        <p:attrNameLst>
                                          <p:attrName>ppt_w</p:attrName>
                                        </p:attrNameLst>
                                      </p:cBhvr>
                                      <p:tavLst>
                                        <p:tav tm="0">
                                          <p:val>
                                            <p:fltVal val="0"/>
                                          </p:val>
                                        </p:tav>
                                        <p:tav tm="100000">
                                          <p:val>
                                            <p:strVal val="#ppt_w"/>
                                          </p:val>
                                        </p:tav>
                                      </p:tavLst>
                                    </p:anim>
                                    <p:anim calcmode="lin" valueType="num">
                                      <p:cBhvr>
                                        <p:cTn id="37" dur="500" fill="hold"/>
                                        <p:tgtEl>
                                          <p:spTgt spid="115"/>
                                        </p:tgtEl>
                                        <p:attrNameLst>
                                          <p:attrName>ppt_h</p:attrName>
                                        </p:attrNameLst>
                                      </p:cBhvr>
                                      <p:tavLst>
                                        <p:tav tm="0">
                                          <p:val>
                                            <p:fltVal val="0"/>
                                          </p:val>
                                        </p:tav>
                                        <p:tav tm="100000">
                                          <p:val>
                                            <p:strVal val="#ppt_h"/>
                                          </p:val>
                                        </p:tav>
                                      </p:tavLst>
                                    </p:anim>
                                    <p:animEffect transition="in" filter="fade">
                                      <p:cBhvr>
                                        <p:cTn id="38" dur="500"/>
                                        <p:tgtEl>
                                          <p:spTgt spid="115"/>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117"/>
                                        </p:tgtEl>
                                        <p:attrNameLst>
                                          <p:attrName>style.visibility</p:attrName>
                                        </p:attrNameLst>
                                      </p:cBhvr>
                                      <p:to>
                                        <p:strVal val="visible"/>
                                      </p:to>
                                    </p:set>
                                    <p:anim calcmode="lin" valueType="num">
                                      <p:cBhvr>
                                        <p:cTn id="41" dur="500" fill="hold"/>
                                        <p:tgtEl>
                                          <p:spTgt spid="117"/>
                                        </p:tgtEl>
                                        <p:attrNameLst>
                                          <p:attrName>ppt_w</p:attrName>
                                        </p:attrNameLst>
                                      </p:cBhvr>
                                      <p:tavLst>
                                        <p:tav tm="0">
                                          <p:val>
                                            <p:fltVal val="0"/>
                                          </p:val>
                                        </p:tav>
                                        <p:tav tm="100000">
                                          <p:val>
                                            <p:strVal val="#ppt_w"/>
                                          </p:val>
                                        </p:tav>
                                      </p:tavLst>
                                    </p:anim>
                                    <p:anim calcmode="lin" valueType="num">
                                      <p:cBhvr>
                                        <p:cTn id="42" dur="500" fill="hold"/>
                                        <p:tgtEl>
                                          <p:spTgt spid="117"/>
                                        </p:tgtEl>
                                        <p:attrNameLst>
                                          <p:attrName>ppt_h</p:attrName>
                                        </p:attrNameLst>
                                      </p:cBhvr>
                                      <p:tavLst>
                                        <p:tav tm="0">
                                          <p:val>
                                            <p:fltVal val="0"/>
                                          </p:val>
                                        </p:tav>
                                        <p:tav tm="100000">
                                          <p:val>
                                            <p:strVal val="#ppt_h"/>
                                          </p:val>
                                        </p:tav>
                                      </p:tavLst>
                                    </p:anim>
                                    <p:animEffect transition="in" filter="fade">
                                      <p:cBhvr>
                                        <p:cTn id="43" dur="500"/>
                                        <p:tgtEl>
                                          <p:spTgt spid="11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 calcmode="lin" valueType="num">
                                      <p:cBhvr additive="base">
                                        <p:cTn id="51" dur="500" fill="hold"/>
                                        <p:tgtEl>
                                          <p:spTgt spid="120"/>
                                        </p:tgtEl>
                                        <p:attrNameLst>
                                          <p:attrName>ppt_x</p:attrName>
                                        </p:attrNameLst>
                                      </p:cBhvr>
                                      <p:tavLst>
                                        <p:tav tm="0">
                                          <p:val>
                                            <p:strVal val="0-#ppt_w/2"/>
                                          </p:val>
                                        </p:tav>
                                        <p:tav tm="100000">
                                          <p:val>
                                            <p:strVal val="#ppt_x"/>
                                          </p:val>
                                        </p:tav>
                                      </p:tavLst>
                                    </p:anim>
                                    <p:anim calcmode="lin" valueType="num">
                                      <p:cBhvr additive="base">
                                        <p:cTn id="52"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up)">
                                      <p:cBhvr>
                                        <p:cTn id="57" dur="250"/>
                                        <p:tgtEl>
                                          <p:spTgt spid="116"/>
                                        </p:tgtEl>
                                      </p:cBhvr>
                                    </p:animEffect>
                                  </p:childTnLst>
                                </p:cTn>
                              </p:par>
                            </p:childTnLst>
                          </p:cTn>
                        </p:par>
                        <p:par>
                          <p:cTn id="58" fill="hold">
                            <p:stCondLst>
                              <p:cond delay="250"/>
                            </p:stCondLst>
                            <p:childTnLst>
                              <p:par>
                                <p:cTn id="59" presetID="53" presetClass="entr" presetSubtype="16"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par>
                          <p:cTn id="73" fill="hold">
                            <p:stCondLst>
                              <p:cond delay="1500"/>
                            </p:stCondLst>
                            <p:childTnLst>
                              <p:par>
                                <p:cTn id="74" presetID="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fill="hold"/>
                                        <p:tgtEl>
                                          <p:spTgt spid="32"/>
                                        </p:tgtEl>
                                        <p:attrNameLst>
                                          <p:attrName>ppt_x</p:attrName>
                                        </p:attrNameLst>
                                      </p:cBhvr>
                                      <p:tavLst>
                                        <p:tav tm="0">
                                          <p:val>
                                            <p:strVal val="0-#ppt_w/2"/>
                                          </p:val>
                                        </p:tav>
                                        <p:tav tm="100000">
                                          <p:val>
                                            <p:strVal val="#ppt_x"/>
                                          </p:val>
                                        </p:tav>
                                      </p:tavLst>
                                    </p:anim>
                                    <p:anim calcmode="lin" valueType="num">
                                      <p:cBhvr additive="base">
                                        <p:cTn id="77"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120" grpId="0"/>
      <p:bldP spid="30" grpId="0" animBg="1"/>
      <p:bldP spid="31" grpId="0" animBg="1"/>
      <p:bldP spid="34"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937538" y="1230986"/>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THIẾT KẾ CÁC GÓI</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27" y="1792833"/>
            <a:ext cx="2189163"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298" y="1792834"/>
            <a:ext cx="17557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97" y="1792834"/>
            <a:ext cx="1944687"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354" y="1792834"/>
            <a:ext cx="19208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7671" y="1863642"/>
            <a:ext cx="19208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896298" y="4075089"/>
            <a:ext cx="2273983" cy="369332"/>
          </a:xfrm>
          <a:prstGeom prst="rect">
            <a:avLst/>
          </a:prstGeom>
          <a:noFill/>
        </p:spPr>
        <p:txBody>
          <a:bodyPr wrap="square" rtlCol="0">
            <a:spAutoFit/>
          </a:bodyPr>
          <a:lstStyle/>
          <a:p>
            <a:endParaRPr lang="en-US"/>
          </a:p>
        </p:txBody>
      </p:sp>
      <p:sp>
        <p:nvSpPr>
          <p:cNvPr id="22" name="TextBox 21"/>
          <p:cNvSpPr txBox="1"/>
          <p:nvPr/>
        </p:nvSpPr>
        <p:spPr>
          <a:xfrm>
            <a:off x="269116" y="3726931"/>
            <a:ext cx="2273983" cy="646331"/>
          </a:xfrm>
          <a:prstGeom prst="rect">
            <a:avLst/>
          </a:prstGeom>
          <a:noFill/>
        </p:spPr>
        <p:txBody>
          <a:bodyPr wrap="square" rtlCol="0">
            <a:spAutoFit/>
          </a:bodyPr>
          <a:lstStyle/>
          <a:p>
            <a:pPr algn="ctr"/>
            <a:r>
              <a:rPr lang="nl-NL" b="1">
                <a:solidFill>
                  <a:schemeClr val="bg1">
                    <a:lumMod val="95000"/>
                  </a:schemeClr>
                </a:solidFill>
                <a:latin typeface="+mj-lt"/>
              </a:rPr>
              <a:t>Sơ đồ các package</a:t>
            </a:r>
            <a:endParaRPr lang="en-US" b="1">
              <a:solidFill>
                <a:schemeClr val="bg1">
                  <a:lumMod val="95000"/>
                </a:schemeClr>
              </a:solidFill>
              <a:latin typeface="+mj-lt"/>
            </a:endParaRPr>
          </a:p>
          <a:p>
            <a:endParaRPr lang="en-US"/>
          </a:p>
        </p:txBody>
      </p:sp>
      <p:sp>
        <p:nvSpPr>
          <p:cNvPr id="23" name="TextBox 22"/>
          <p:cNvSpPr txBox="1"/>
          <p:nvPr/>
        </p:nvSpPr>
        <p:spPr>
          <a:xfrm>
            <a:off x="2637193" y="3737855"/>
            <a:ext cx="2273983" cy="1477328"/>
          </a:xfrm>
          <a:prstGeom prst="rect">
            <a:avLst/>
          </a:prstGeom>
          <a:noFill/>
        </p:spPr>
        <p:txBody>
          <a:bodyPr wrap="square" rtlCol="0">
            <a:spAutoFit/>
          </a:bodyPr>
          <a:lstStyle/>
          <a:p>
            <a:endParaRPr lang="nl-NL"/>
          </a:p>
          <a:p>
            <a:pPr algn="ctr"/>
            <a:r>
              <a:rPr lang="nl-NL" b="1">
                <a:solidFill>
                  <a:schemeClr val="bg1">
                    <a:lumMod val="95000"/>
                  </a:schemeClr>
                </a:solidFill>
                <a:latin typeface="+mj-lt"/>
              </a:rPr>
              <a:t>Sơ đồ package cho gói model</a:t>
            </a:r>
            <a:endParaRPr lang="en-US" b="1">
              <a:solidFill>
                <a:schemeClr val="bg1">
                  <a:lumMod val="95000"/>
                </a:schemeClr>
              </a:solidFill>
              <a:latin typeface="+mj-lt"/>
            </a:endParaRPr>
          </a:p>
          <a:p>
            <a:pPr algn="ctr"/>
            <a:endParaRPr lang="en-US" b="1">
              <a:solidFill>
                <a:schemeClr val="bg1">
                  <a:lumMod val="95000"/>
                </a:schemeClr>
              </a:solidFill>
              <a:latin typeface="+mj-lt"/>
            </a:endParaRPr>
          </a:p>
          <a:p>
            <a:pPr algn="ctr"/>
            <a:endParaRPr lang="en-US" b="1">
              <a:solidFill>
                <a:schemeClr val="bg1">
                  <a:lumMod val="95000"/>
                </a:schemeClr>
              </a:solidFill>
              <a:latin typeface="+mj-lt"/>
            </a:endParaRPr>
          </a:p>
        </p:txBody>
      </p:sp>
      <p:sp>
        <p:nvSpPr>
          <p:cNvPr id="24" name="TextBox 23"/>
          <p:cNvSpPr txBox="1"/>
          <p:nvPr/>
        </p:nvSpPr>
        <p:spPr>
          <a:xfrm>
            <a:off x="4948363" y="4066308"/>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repository</a:t>
            </a:r>
            <a:endParaRPr lang="en-US" b="1">
              <a:solidFill>
                <a:schemeClr val="bg1">
                  <a:lumMod val="95000"/>
                </a:schemeClr>
              </a:solidFill>
              <a:latin typeface="+mj-lt"/>
            </a:endParaRPr>
          </a:p>
          <a:p>
            <a:endParaRPr lang="en-US"/>
          </a:p>
          <a:p>
            <a:endParaRPr lang="en-US"/>
          </a:p>
        </p:txBody>
      </p:sp>
      <p:sp>
        <p:nvSpPr>
          <p:cNvPr id="25" name="TextBox 24"/>
          <p:cNvSpPr txBox="1"/>
          <p:nvPr/>
        </p:nvSpPr>
        <p:spPr>
          <a:xfrm>
            <a:off x="7663555" y="3956258"/>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controller</a:t>
            </a:r>
            <a:endParaRPr lang="en-US" b="1">
              <a:solidFill>
                <a:schemeClr val="bg1">
                  <a:lumMod val="95000"/>
                </a:schemeClr>
              </a:solidFill>
              <a:latin typeface="+mj-lt"/>
            </a:endParaRPr>
          </a:p>
          <a:p>
            <a:endParaRPr lang="en-US"/>
          </a:p>
          <a:p>
            <a:endParaRPr lang="en-US"/>
          </a:p>
        </p:txBody>
      </p:sp>
      <p:sp>
        <p:nvSpPr>
          <p:cNvPr id="26" name="TextBox 25"/>
          <p:cNvSpPr txBox="1"/>
          <p:nvPr/>
        </p:nvSpPr>
        <p:spPr>
          <a:xfrm>
            <a:off x="9970201" y="2236714"/>
            <a:ext cx="2273983" cy="1200329"/>
          </a:xfrm>
          <a:prstGeom prst="rect">
            <a:avLst/>
          </a:prstGeom>
          <a:noFill/>
        </p:spPr>
        <p:txBody>
          <a:bodyPr wrap="square" rtlCol="0">
            <a:spAutoFit/>
          </a:bodyPr>
          <a:lstStyle/>
          <a:p>
            <a:pPr algn="ctr"/>
            <a:r>
              <a:rPr lang="nl-NL" b="1">
                <a:solidFill>
                  <a:schemeClr val="bg1">
                    <a:lumMod val="95000"/>
                  </a:schemeClr>
                </a:solidFill>
                <a:latin typeface="+mj-lt"/>
              </a:rPr>
              <a:t>Sơ đồ package cho gói schedule</a:t>
            </a:r>
            <a:endParaRPr lang="en-US" b="1">
              <a:solidFill>
                <a:schemeClr val="bg1">
                  <a:lumMod val="95000"/>
                </a:schemeClr>
              </a:solidFill>
              <a:latin typeface="+mj-lt"/>
            </a:endParaRPr>
          </a:p>
          <a:p>
            <a:endParaRPr lang="en-US"/>
          </a:p>
          <a:p>
            <a:endParaRPr lang="en-US"/>
          </a:p>
        </p:txBody>
      </p:sp>
    </p:spTree>
    <p:extLst>
      <p:ext uri="{BB962C8B-B14F-4D97-AF65-F5344CB8AC3E}">
        <p14:creationId xmlns:p14="http://schemas.microsoft.com/office/powerpoint/2010/main" val="10626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 Xây dựng chương trình minh họa</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chemeClr val="bg1"/>
                </a:solidFill>
                <a:latin typeface="+mj-lt"/>
              </a:rPr>
              <a:t>3</a:t>
            </a:r>
            <a:r>
              <a:rPr lang="en-US" sz="8000" b="1" dirty="0">
                <a:solidFill>
                  <a:schemeClr val="bg1"/>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1015663"/>
          </a:xfrm>
          <a:prstGeom prst="rect">
            <a:avLst/>
          </a:prstGeom>
          <a:noFill/>
        </p:spPr>
        <p:txBody>
          <a:bodyPr wrap="square" rtlCol="0">
            <a:spAutoFit/>
          </a:bodyPr>
          <a:lstStyle/>
          <a:p>
            <a:pPr algn="ctr"/>
            <a:r>
              <a:rPr lang="en-US" sz="2000">
                <a:solidFill>
                  <a:schemeClr val="bg1">
                    <a:lumMod val="95000"/>
                  </a:schemeClr>
                </a:solidFill>
              </a:rPr>
              <a:t>Giao diện minh họa các chức năng</a:t>
            </a:r>
          </a:p>
          <a:p>
            <a:pPr algn="ctr"/>
            <a:endParaRPr lang="vi-VN" sz="2000" dirty="0">
              <a:solidFill>
                <a:schemeClr val="bg1">
                  <a:lumMod val="95000"/>
                </a:schemeClr>
              </a:solidFill>
              <a:latin typeface="+mj-lt"/>
            </a:endParaRPr>
          </a:p>
          <a:p>
            <a:pPr algn="ctr"/>
            <a:r>
              <a:rPr lang="vi-VN" sz="2000" dirty="0">
                <a:solidFill>
                  <a:schemeClr val="bg1">
                    <a:lumMod val="95000"/>
                  </a:schemeClr>
                </a:solidFill>
                <a:latin typeface="+mj-lt"/>
              </a:rPr>
              <a:t> </a:t>
            </a: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831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543475" y="209193"/>
            <a:ext cx="7105043" cy="784830"/>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p:txBody>
      </p:sp>
      <p:pic>
        <p:nvPicPr>
          <p:cNvPr id="3" name="Picture 2">
            <a:extLst>
              <a:ext uri="{FF2B5EF4-FFF2-40B4-BE49-F238E27FC236}">
                <a16:creationId xmlns:a16="http://schemas.microsoft.com/office/drawing/2014/main" id="{9886E57F-E79D-BA5D-E564-A8EF9429D6CC}"/>
              </a:ext>
            </a:extLst>
          </p:cNvPr>
          <p:cNvPicPr>
            <a:picLocks noChangeAspect="1"/>
          </p:cNvPicPr>
          <p:nvPr/>
        </p:nvPicPr>
        <p:blipFill>
          <a:blip r:embed="rId2"/>
          <a:stretch>
            <a:fillRect/>
          </a:stretch>
        </p:blipFill>
        <p:spPr>
          <a:xfrm>
            <a:off x="848882" y="1022493"/>
            <a:ext cx="5029095" cy="2844274"/>
          </a:xfrm>
          <a:prstGeom prst="rect">
            <a:avLst/>
          </a:prstGeom>
        </p:spPr>
      </p:pic>
      <p:pic>
        <p:nvPicPr>
          <p:cNvPr id="4" name="Picture 3">
            <a:extLst>
              <a:ext uri="{FF2B5EF4-FFF2-40B4-BE49-F238E27FC236}">
                <a16:creationId xmlns:a16="http://schemas.microsoft.com/office/drawing/2014/main" id="{4C448029-1038-7C77-9141-1F665095D983}"/>
              </a:ext>
            </a:extLst>
          </p:cNvPr>
          <p:cNvPicPr>
            <a:picLocks noChangeAspect="1"/>
          </p:cNvPicPr>
          <p:nvPr/>
        </p:nvPicPr>
        <p:blipFill>
          <a:blip r:embed="rId3"/>
          <a:stretch>
            <a:fillRect/>
          </a:stretch>
        </p:blipFill>
        <p:spPr>
          <a:xfrm>
            <a:off x="856648" y="3866766"/>
            <a:ext cx="5029095" cy="2503982"/>
          </a:xfrm>
          <a:prstGeom prst="rect">
            <a:avLst/>
          </a:prstGeom>
        </p:spPr>
      </p:pic>
    </p:spTree>
    <p:extLst>
      <p:ext uri="{BB962C8B-B14F-4D97-AF65-F5344CB8AC3E}">
        <p14:creationId xmlns:p14="http://schemas.microsoft.com/office/powerpoint/2010/main" val="944813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FD82495-966D-44C1-B73B-AEE615BB5A79}"/>
              </a:ext>
            </a:extLst>
          </p:cNvPr>
          <p:cNvSpPr/>
          <p:nvPr/>
        </p:nvSpPr>
        <p:spPr>
          <a:xfrm>
            <a:off x="8121858" y="8965"/>
            <a:ext cx="4059936"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 name="Rectangle 7">
            <a:extLst>
              <a:ext uri="{FF2B5EF4-FFF2-40B4-BE49-F238E27FC236}">
                <a16:creationId xmlns:a16="http://schemas.microsoft.com/office/drawing/2014/main" id="{3BD09256-2360-4931-A15C-894E2F25F29D}"/>
              </a:ext>
            </a:extLst>
          </p:cNvPr>
          <p:cNvSpPr/>
          <p:nvPr/>
        </p:nvSpPr>
        <p:spPr>
          <a:xfrm>
            <a:off x="0" y="0"/>
            <a:ext cx="4059936"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470407"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518724" y="751493"/>
            <a:ext cx="2976763" cy="677108"/>
          </a:xfrm>
          <a:prstGeom prst="rect">
            <a:avLst/>
          </a:prstGeom>
          <a:noFill/>
        </p:spPr>
        <p:txBody>
          <a:bodyPr wrap="square" rtlCol="0">
            <a:spAutoFit/>
          </a:bodyPr>
          <a:lstStyle/>
          <a:p>
            <a:pPr algn="ctr"/>
            <a:r>
              <a:rPr lang="vi-VN" sz="1900" b="1" dirty="0">
                <a:solidFill>
                  <a:schemeClr val="bg1"/>
                </a:solidFill>
                <a:latin typeface="Montserrat" panose="00000500000000000000" pitchFamily="2" charset="0"/>
              </a:rPr>
              <a:t>Nguyễn </a:t>
            </a:r>
            <a:r>
              <a:rPr lang="vi-VN" sz="1900" b="1">
                <a:solidFill>
                  <a:schemeClr val="bg1"/>
                </a:solidFill>
                <a:latin typeface="Montserrat" panose="00000500000000000000" pitchFamily="2" charset="0"/>
              </a:rPr>
              <a:t>Quốc Trung</a:t>
            </a:r>
            <a:endParaRPr lang="en-US" sz="1900" b="1">
              <a:solidFill>
                <a:schemeClr val="bg1"/>
              </a:solidFill>
              <a:latin typeface="Montserrat" panose="00000500000000000000" pitchFamily="2" charset="0"/>
            </a:endParaRPr>
          </a:p>
          <a:p>
            <a:pPr algn="ctr"/>
            <a:r>
              <a:rPr lang="en-US" sz="1900" b="1">
                <a:solidFill>
                  <a:schemeClr val="bg1"/>
                </a:solidFill>
                <a:latin typeface="Montserrat" panose="00000500000000000000" pitchFamily="2" charset="0"/>
              </a:rPr>
              <a:t>Phan Văn Quyết</a:t>
            </a:r>
            <a:r>
              <a:rPr lang="vi-VN" sz="1900" b="1">
                <a:solidFill>
                  <a:schemeClr val="bg1"/>
                </a:solidFill>
                <a:latin typeface="Montserrat" panose="00000500000000000000" pitchFamily="2" charset="0"/>
              </a:rPr>
              <a:t> </a:t>
            </a:r>
            <a:endParaRPr lang="en-US" sz="1900" b="1" dirty="0">
              <a:solidFill>
                <a:schemeClr val="bg1"/>
              </a:solidFill>
              <a:latin typeface="Montserrat" panose="00000500000000000000" pitchFamily="2" charset="0"/>
            </a:endParaRPr>
          </a:p>
        </p:txBody>
      </p:sp>
      <p:sp>
        <p:nvSpPr>
          <p:cNvPr id="6" name="Oval 5">
            <a:extLst>
              <a:ext uri="{FF2B5EF4-FFF2-40B4-BE49-F238E27FC236}">
                <a16:creationId xmlns:a16="http://schemas.microsoft.com/office/drawing/2014/main" id="{4DAE9F14-010C-43E3-9F96-2358A71F899A}"/>
              </a:ext>
            </a:extLst>
          </p:cNvPr>
          <p:cNvSpPr/>
          <p:nvPr/>
        </p:nvSpPr>
        <p:spPr>
          <a:xfrm>
            <a:off x="656120"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8001834" y="3400627"/>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7" name="Freeform: Shape 36">
            <a:extLst>
              <a:ext uri="{FF2B5EF4-FFF2-40B4-BE49-F238E27FC236}">
                <a16:creationId xmlns:a16="http://schemas.microsoft.com/office/drawing/2014/main" id="{60A61356-271A-4F3F-BF03-642010FE8FD2}"/>
              </a:ext>
            </a:extLst>
          </p:cNvPr>
          <p:cNvSpPr/>
          <p:nvPr/>
        </p:nvSpPr>
        <p:spPr>
          <a:xfrm rot="5400000">
            <a:off x="9665534" y="666004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27" name="Rectangle: Rounded Corners 126">
            <a:extLst>
              <a:ext uri="{FF2B5EF4-FFF2-40B4-BE49-F238E27FC236}">
                <a16:creationId xmlns:a16="http://schemas.microsoft.com/office/drawing/2014/main" id="{5EAC5BC0-1F7B-42B2-BDB9-8DD169BDCE3A}"/>
              </a:ext>
            </a:extLst>
          </p:cNvPr>
          <p:cNvSpPr/>
          <p:nvPr/>
        </p:nvSpPr>
        <p:spPr>
          <a:xfrm>
            <a:off x="4541124"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28" name="TextBox 127">
            <a:extLst>
              <a:ext uri="{FF2B5EF4-FFF2-40B4-BE49-F238E27FC236}">
                <a16:creationId xmlns:a16="http://schemas.microsoft.com/office/drawing/2014/main" id="{A3E640F7-B3EE-4178-9429-DCA4B0FEF316}"/>
              </a:ext>
            </a:extLst>
          </p:cNvPr>
          <p:cNvSpPr txBox="1"/>
          <p:nvPr/>
        </p:nvSpPr>
        <p:spPr>
          <a:xfrm>
            <a:off x="4608104" y="873809"/>
            <a:ext cx="2976763" cy="384721"/>
          </a:xfrm>
          <a:prstGeom prst="rect">
            <a:avLst/>
          </a:prstGeom>
          <a:noFill/>
        </p:spPr>
        <p:txBody>
          <a:bodyPr wrap="square" rtlCol="0">
            <a:spAutoFit/>
          </a:bodyPr>
          <a:lstStyle/>
          <a:p>
            <a:pPr algn="ctr"/>
            <a:r>
              <a:rPr lang="en-US" sz="1900" b="1">
                <a:solidFill>
                  <a:schemeClr val="bg1"/>
                </a:solidFill>
                <a:latin typeface="Montserrat" panose="00000500000000000000" pitchFamily="2" charset="0"/>
              </a:rPr>
              <a:t>La Gia Huy</a:t>
            </a:r>
            <a:r>
              <a:rPr lang="vi-VN" sz="1900" b="1">
                <a:solidFill>
                  <a:schemeClr val="bg1"/>
                </a:solidFill>
                <a:latin typeface="Montserrat" panose="00000500000000000000" pitchFamily="2" charset="0"/>
              </a:rPr>
              <a:t> </a:t>
            </a:r>
            <a:endParaRPr lang="en-US" sz="1900" b="1" dirty="0">
              <a:solidFill>
                <a:schemeClr val="bg1"/>
              </a:solidFill>
              <a:latin typeface="Montserrat" panose="00000500000000000000" pitchFamily="2" charset="0"/>
            </a:endParaRPr>
          </a:p>
        </p:txBody>
      </p:sp>
      <p:sp>
        <p:nvSpPr>
          <p:cNvPr id="2" name="Oval 1">
            <a:extLst>
              <a:ext uri="{FF2B5EF4-FFF2-40B4-BE49-F238E27FC236}">
                <a16:creationId xmlns:a16="http://schemas.microsoft.com/office/drawing/2014/main" id="{45B3E930-5B54-4098-8DDE-4CA1633F61CE}"/>
              </a:ext>
            </a:extLst>
          </p:cNvPr>
          <p:cNvSpPr/>
          <p:nvPr/>
        </p:nvSpPr>
        <p:spPr>
          <a:xfrm>
            <a:off x="8477045" y="583529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 name="Freeform: Shape 2">
            <a:extLst>
              <a:ext uri="{FF2B5EF4-FFF2-40B4-BE49-F238E27FC236}">
                <a16:creationId xmlns:a16="http://schemas.microsoft.com/office/drawing/2014/main" id="{2B2068FB-D538-423F-8081-D3F5E2537891}"/>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4" name="Freeform: Shape 3">
            <a:extLst>
              <a:ext uri="{FF2B5EF4-FFF2-40B4-BE49-F238E27FC236}">
                <a16:creationId xmlns:a16="http://schemas.microsoft.com/office/drawing/2014/main" id="{BEAA200B-56CF-43D6-B662-0A8082F098C0}"/>
              </a:ext>
            </a:extLst>
          </p:cNvPr>
          <p:cNvSpPr/>
          <p:nvPr/>
        </p:nvSpPr>
        <p:spPr>
          <a:xfrm rot="10800000">
            <a:off x="4057630" y="251266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9" name="Oval 8">
            <a:extLst>
              <a:ext uri="{FF2B5EF4-FFF2-40B4-BE49-F238E27FC236}">
                <a16:creationId xmlns:a16="http://schemas.microsoft.com/office/drawing/2014/main" id="{9CBDD39B-5DEC-4E93-BAC2-E2F0B7C40476}"/>
              </a:ext>
            </a:extLst>
          </p:cNvPr>
          <p:cNvSpPr/>
          <p:nvPr/>
        </p:nvSpPr>
        <p:spPr>
          <a:xfrm>
            <a:off x="10934431" y="620489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Freeform: Shape 10">
            <a:extLst>
              <a:ext uri="{FF2B5EF4-FFF2-40B4-BE49-F238E27FC236}">
                <a16:creationId xmlns:a16="http://schemas.microsoft.com/office/drawing/2014/main" id="{687F1216-3F27-4917-A837-AD367EC70350}"/>
              </a:ext>
            </a:extLst>
          </p:cNvPr>
          <p:cNvSpPr/>
          <p:nvPr/>
        </p:nvSpPr>
        <p:spPr>
          <a:xfrm>
            <a:off x="12056308"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2" name="Freeform: Shape 11">
            <a:extLst>
              <a:ext uri="{FF2B5EF4-FFF2-40B4-BE49-F238E27FC236}">
                <a16:creationId xmlns:a16="http://schemas.microsoft.com/office/drawing/2014/main" id="{4CEB28C1-AB4C-4EC0-8920-BB6DE8083190}"/>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3" name="Rectangle: Rounded Corners 52">
            <a:extLst>
              <a:ext uri="{FF2B5EF4-FFF2-40B4-BE49-F238E27FC236}">
                <a16:creationId xmlns:a16="http://schemas.microsoft.com/office/drawing/2014/main" id="{7C77D679-F3CE-48B6-A32C-C970AB0A2262}"/>
              </a:ext>
            </a:extLst>
          </p:cNvPr>
          <p:cNvSpPr/>
          <p:nvPr/>
        </p:nvSpPr>
        <p:spPr>
          <a:xfrm>
            <a:off x="8591705" y="858192"/>
            <a:ext cx="3092742" cy="466734"/>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4" name="TextBox 53">
            <a:extLst>
              <a:ext uri="{FF2B5EF4-FFF2-40B4-BE49-F238E27FC236}">
                <a16:creationId xmlns:a16="http://schemas.microsoft.com/office/drawing/2014/main" id="{64B052F1-529E-45AB-8792-08680DBF1942}"/>
              </a:ext>
            </a:extLst>
          </p:cNvPr>
          <p:cNvSpPr txBox="1"/>
          <p:nvPr/>
        </p:nvSpPr>
        <p:spPr>
          <a:xfrm>
            <a:off x="8640022" y="859215"/>
            <a:ext cx="2976763" cy="461665"/>
          </a:xfrm>
          <a:prstGeom prst="rect">
            <a:avLst/>
          </a:prstGeom>
          <a:noFill/>
        </p:spPr>
        <p:txBody>
          <a:bodyPr wrap="square" rtlCol="0">
            <a:spAutoFit/>
          </a:bodyPr>
          <a:lstStyle/>
          <a:p>
            <a:pPr algn="ctr"/>
            <a:r>
              <a:rPr lang="en-US" sz="2400" b="1">
                <a:solidFill>
                  <a:schemeClr val="bg1"/>
                </a:solidFill>
                <a:latin typeface="Montserrat" panose="00000500000000000000" pitchFamily="2" charset="0"/>
              </a:rPr>
              <a:t>Trần Thu Trà</a:t>
            </a:r>
            <a:endParaRPr lang="en-US" sz="2400" b="1" dirty="0">
              <a:solidFill>
                <a:schemeClr val="bg1"/>
              </a:solidFill>
              <a:latin typeface="Montserrat" panose="00000500000000000000" pitchFamily="2" charset="0"/>
            </a:endParaRPr>
          </a:p>
        </p:txBody>
      </p:sp>
      <p:sp>
        <p:nvSpPr>
          <p:cNvPr id="55" name="Freeform: Shape 54">
            <a:extLst>
              <a:ext uri="{FF2B5EF4-FFF2-40B4-BE49-F238E27FC236}">
                <a16:creationId xmlns:a16="http://schemas.microsoft.com/office/drawing/2014/main" id="{AE284608-B212-4023-AECA-E867B9B581C8}"/>
              </a:ext>
            </a:extLst>
          </p:cNvPr>
          <p:cNvSpPr/>
          <p:nvPr/>
        </p:nvSpPr>
        <p:spPr>
          <a:xfrm rot="5400000">
            <a:off x="2731334" y="666004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6" name="Oval 55">
            <a:extLst>
              <a:ext uri="{FF2B5EF4-FFF2-40B4-BE49-F238E27FC236}">
                <a16:creationId xmlns:a16="http://schemas.microsoft.com/office/drawing/2014/main" id="{4368BDC3-0FF1-43BB-9226-203E2611217E}"/>
              </a:ext>
            </a:extLst>
          </p:cNvPr>
          <p:cNvSpPr/>
          <p:nvPr/>
        </p:nvSpPr>
        <p:spPr>
          <a:xfrm>
            <a:off x="4747366" y="305385"/>
            <a:ext cx="262560" cy="26256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7" name="Oval 56">
            <a:extLst>
              <a:ext uri="{FF2B5EF4-FFF2-40B4-BE49-F238E27FC236}">
                <a16:creationId xmlns:a16="http://schemas.microsoft.com/office/drawing/2014/main" id="{0F7E67D1-6296-4A75-8F65-F226DC94C6D1}"/>
              </a:ext>
            </a:extLst>
          </p:cNvPr>
          <p:cNvSpPr/>
          <p:nvPr/>
        </p:nvSpPr>
        <p:spPr>
          <a:xfrm>
            <a:off x="8768322"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8" name="Oval 57">
            <a:extLst>
              <a:ext uri="{FF2B5EF4-FFF2-40B4-BE49-F238E27FC236}">
                <a16:creationId xmlns:a16="http://schemas.microsoft.com/office/drawing/2014/main" id="{9A753185-7D15-4DC1-8B63-663AAB9F8892}"/>
              </a:ext>
            </a:extLst>
          </p:cNvPr>
          <p:cNvSpPr/>
          <p:nvPr/>
        </p:nvSpPr>
        <p:spPr>
          <a:xfrm>
            <a:off x="3563149" y="5923248"/>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3" name="Oval 12">
            <a:extLst>
              <a:ext uri="{FF2B5EF4-FFF2-40B4-BE49-F238E27FC236}">
                <a16:creationId xmlns:a16="http://schemas.microsoft.com/office/drawing/2014/main" id="{42049A57-E94F-4EE6-8D87-9AFDF23C2709}"/>
              </a:ext>
            </a:extLst>
          </p:cNvPr>
          <p:cNvSpPr/>
          <p:nvPr/>
        </p:nvSpPr>
        <p:spPr>
          <a:xfrm>
            <a:off x="786919" y="2153997"/>
            <a:ext cx="2416656" cy="241665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4" name="Oval 13">
            <a:extLst>
              <a:ext uri="{FF2B5EF4-FFF2-40B4-BE49-F238E27FC236}">
                <a16:creationId xmlns:a16="http://schemas.microsoft.com/office/drawing/2014/main" id="{C705C7E6-E4D1-4B77-BD2B-DC76B1AAB4F7}"/>
              </a:ext>
            </a:extLst>
          </p:cNvPr>
          <p:cNvSpPr/>
          <p:nvPr/>
        </p:nvSpPr>
        <p:spPr>
          <a:xfrm>
            <a:off x="986462" y="2353540"/>
            <a:ext cx="2017570" cy="201757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5" name="Oval 14">
            <a:extLst>
              <a:ext uri="{FF2B5EF4-FFF2-40B4-BE49-F238E27FC236}">
                <a16:creationId xmlns:a16="http://schemas.microsoft.com/office/drawing/2014/main" id="{146DE959-3478-4B0C-B6EB-7C1D0184C480}"/>
              </a:ext>
            </a:extLst>
          </p:cNvPr>
          <p:cNvSpPr/>
          <p:nvPr/>
        </p:nvSpPr>
        <p:spPr>
          <a:xfrm>
            <a:off x="1165207"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3" name="Oval 62">
            <a:extLst>
              <a:ext uri="{FF2B5EF4-FFF2-40B4-BE49-F238E27FC236}">
                <a16:creationId xmlns:a16="http://schemas.microsoft.com/office/drawing/2014/main" id="{A5025C43-8B0F-4CC8-9023-23D6E7A4DC69}"/>
              </a:ext>
            </a:extLst>
          </p:cNvPr>
          <p:cNvSpPr/>
          <p:nvPr/>
        </p:nvSpPr>
        <p:spPr>
          <a:xfrm>
            <a:off x="4864515" y="2153997"/>
            <a:ext cx="2416656" cy="2416656"/>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4" name="Oval 63">
            <a:extLst>
              <a:ext uri="{FF2B5EF4-FFF2-40B4-BE49-F238E27FC236}">
                <a16:creationId xmlns:a16="http://schemas.microsoft.com/office/drawing/2014/main" id="{3C8E9469-698F-4103-B78B-11C3C5213F8F}"/>
              </a:ext>
            </a:extLst>
          </p:cNvPr>
          <p:cNvSpPr/>
          <p:nvPr/>
        </p:nvSpPr>
        <p:spPr>
          <a:xfrm>
            <a:off x="5064058" y="2353540"/>
            <a:ext cx="2017570" cy="20175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5" name="Oval 64">
            <a:extLst>
              <a:ext uri="{FF2B5EF4-FFF2-40B4-BE49-F238E27FC236}">
                <a16:creationId xmlns:a16="http://schemas.microsoft.com/office/drawing/2014/main" id="{FBA25006-913E-44DF-A3DC-FBDD051E8013}"/>
              </a:ext>
            </a:extLst>
          </p:cNvPr>
          <p:cNvSpPr/>
          <p:nvPr/>
        </p:nvSpPr>
        <p:spPr>
          <a:xfrm>
            <a:off x="5242803"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6" name="Oval 65">
            <a:extLst>
              <a:ext uri="{FF2B5EF4-FFF2-40B4-BE49-F238E27FC236}">
                <a16:creationId xmlns:a16="http://schemas.microsoft.com/office/drawing/2014/main" id="{EF1FC1FA-97B8-4E02-AD6C-C4A9F40F931A}"/>
              </a:ext>
            </a:extLst>
          </p:cNvPr>
          <p:cNvSpPr/>
          <p:nvPr/>
        </p:nvSpPr>
        <p:spPr>
          <a:xfrm>
            <a:off x="8957366" y="2153997"/>
            <a:ext cx="2416656" cy="241665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7" name="Oval 66">
            <a:extLst>
              <a:ext uri="{FF2B5EF4-FFF2-40B4-BE49-F238E27FC236}">
                <a16:creationId xmlns:a16="http://schemas.microsoft.com/office/drawing/2014/main" id="{4E7D453A-9B6D-4C77-8865-5E11A7C2F708}"/>
              </a:ext>
            </a:extLst>
          </p:cNvPr>
          <p:cNvSpPr/>
          <p:nvPr/>
        </p:nvSpPr>
        <p:spPr>
          <a:xfrm>
            <a:off x="9156909" y="2353540"/>
            <a:ext cx="2017570" cy="2017570"/>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68" name="Oval 67">
            <a:extLst>
              <a:ext uri="{FF2B5EF4-FFF2-40B4-BE49-F238E27FC236}">
                <a16:creationId xmlns:a16="http://schemas.microsoft.com/office/drawing/2014/main" id="{C3935E8E-ABDB-4E2C-A9C9-DE7C97C97C06}"/>
              </a:ext>
            </a:extLst>
          </p:cNvPr>
          <p:cNvSpPr/>
          <p:nvPr/>
        </p:nvSpPr>
        <p:spPr>
          <a:xfrm>
            <a:off x="9335654" y="2532285"/>
            <a:ext cx="1660080" cy="166008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84" name="Group 83">
            <a:extLst>
              <a:ext uri="{FF2B5EF4-FFF2-40B4-BE49-F238E27FC236}">
                <a16:creationId xmlns:a16="http://schemas.microsoft.com/office/drawing/2014/main" id="{51477358-8262-4212-B878-8C6BE62A671C}"/>
              </a:ext>
            </a:extLst>
          </p:cNvPr>
          <p:cNvGrpSpPr/>
          <p:nvPr/>
        </p:nvGrpSpPr>
        <p:grpSpPr>
          <a:xfrm>
            <a:off x="4521261" y="4797790"/>
            <a:ext cx="3147265" cy="830997"/>
            <a:chOff x="1830453" y="4118340"/>
            <a:chExt cx="3147265" cy="830997"/>
          </a:xfrm>
        </p:grpSpPr>
        <p:sp>
          <p:nvSpPr>
            <p:cNvPr id="85" name="TextBox 84">
              <a:extLst>
                <a:ext uri="{FF2B5EF4-FFF2-40B4-BE49-F238E27FC236}">
                  <a16:creationId xmlns:a16="http://schemas.microsoft.com/office/drawing/2014/main" id="{82ED0A71-0FE0-417A-8D8B-564B06C0BB4A}"/>
                </a:ext>
              </a:extLst>
            </p:cNvPr>
            <p:cNvSpPr txBox="1"/>
            <p:nvPr/>
          </p:nvSpPr>
          <p:spPr>
            <a:xfrm>
              <a:off x="2371633" y="4118340"/>
              <a:ext cx="2346544" cy="830997"/>
            </a:xfrm>
            <a:prstGeom prst="rect">
              <a:avLst/>
            </a:prstGeom>
            <a:noFill/>
          </p:spPr>
          <p:txBody>
            <a:bodyPr wrap="square" rtlCol="0">
              <a:spAutoFit/>
            </a:bodyPr>
            <a:lstStyle/>
            <a:p>
              <a:pPr algn="ctr"/>
              <a:r>
                <a:rPr lang="en-US" sz="2400" b="1" dirty="0" err="1">
                  <a:solidFill>
                    <a:srgbClr val="9188E5"/>
                  </a:solidFill>
                  <a:latin typeface="Montserrat" panose="00000500000000000000" pitchFamily="2" charset="0"/>
                </a:rPr>
                <a:t>Nhóm</a:t>
              </a:r>
              <a:r>
                <a:rPr lang="en-US" sz="2400" b="1" dirty="0">
                  <a:solidFill>
                    <a:srgbClr val="9188E5"/>
                  </a:solidFill>
                  <a:latin typeface="Montserrat" panose="00000500000000000000" pitchFamily="2" charset="0"/>
                </a:rPr>
                <a:t> </a:t>
              </a:r>
              <a:r>
                <a:rPr lang="en-US" sz="2400" b="1" dirty="0" err="1">
                  <a:solidFill>
                    <a:srgbClr val="9188E5"/>
                  </a:solidFill>
                  <a:latin typeface="Montserrat" panose="00000500000000000000" pitchFamily="2" charset="0"/>
                </a:rPr>
                <a:t>trưởng</a:t>
              </a:r>
              <a:endParaRPr lang="en-US" sz="2400" b="1" dirty="0">
                <a:solidFill>
                  <a:srgbClr val="9188E5"/>
                </a:solidFill>
                <a:latin typeface="Montserrat" panose="00000500000000000000" pitchFamily="2" charset="0"/>
              </a:endParaRPr>
            </a:p>
            <a:p>
              <a:pPr algn="ctr"/>
              <a:endParaRPr lang="en-US" sz="2400" b="1" dirty="0">
                <a:solidFill>
                  <a:srgbClr val="9188E5"/>
                </a:solidFill>
                <a:latin typeface="Montserrat" panose="00000500000000000000" pitchFamily="2" charset="0"/>
              </a:endParaRPr>
            </a:p>
          </p:txBody>
        </p:sp>
        <p:sp>
          <p:nvSpPr>
            <p:cNvPr id="86" name="TextBox 85">
              <a:extLst>
                <a:ext uri="{FF2B5EF4-FFF2-40B4-BE49-F238E27FC236}">
                  <a16:creationId xmlns:a16="http://schemas.microsoft.com/office/drawing/2014/main" id="{7B4722B6-6CDC-441B-8000-97B2695D7242}"/>
                </a:ext>
              </a:extLst>
            </p:cNvPr>
            <p:cNvSpPr txBox="1"/>
            <p:nvPr/>
          </p:nvSpPr>
          <p:spPr>
            <a:xfrm>
              <a:off x="1830453" y="4493753"/>
              <a:ext cx="3147265" cy="338554"/>
            </a:xfrm>
            <a:prstGeom prst="rect">
              <a:avLst/>
            </a:prstGeom>
            <a:noFill/>
          </p:spPr>
          <p:txBody>
            <a:bodyPr wrap="square" rtlCol="0">
              <a:spAutoFit/>
            </a:bodyPr>
            <a:lstStyle/>
            <a:p>
              <a:pPr algn="ctr"/>
              <a:endParaRPr lang="vi-VN" sz="1600" dirty="0">
                <a:solidFill>
                  <a:srgbClr val="9188E5"/>
                </a:solidFill>
                <a:latin typeface="Montserrat" panose="00000500000000000000" pitchFamily="2" charset="0"/>
              </a:endParaRPr>
            </a:p>
          </p:txBody>
        </p:sp>
      </p:grpSp>
      <p:pic>
        <p:nvPicPr>
          <p:cNvPr id="20" name="Picture 19">
            <a:extLst>
              <a:ext uri="{FF2B5EF4-FFF2-40B4-BE49-F238E27FC236}">
                <a16:creationId xmlns:a16="http://schemas.microsoft.com/office/drawing/2014/main" id="{14CA9D29-39FB-416F-9652-CB50C3D2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79" y="2504202"/>
            <a:ext cx="1671536" cy="1613032"/>
          </a:xfrm>
          <a:prstGeom prst="rect">
            <a:avLst/>
          </a:prstGeom>
        </p:spPr>
      </p:pic>
      <p:pic>
        <p:nvPicPr>
          <p:cNvPr id="24" name="Picture 23">
            <a:extLst>
              <a:ext uri="{FF2B5EF4-FFF2-40B4-BE49-F238E27FC236}">
                <a16:creationId xmlns:a16="http://schemas.microsoft.com/office/drawing/2014/main" id="{F9BF1FF5-170E-4EA7-AAA1-1B3E5B0A2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293" y="2301933"/>
            <a:ext cx="1770418" cy="2017570"/>
          </a:xfrm>
          <a:prstGeom prst="rect">
            <a:avLst/>
          </a:prstGeom>
        </p:spPr>
      </p:pic>
      <p:pic>
        <p:nvPicPr>
          <p:cNvPr id="47" name="Picture 46">
            <a:extLst>
              <a:ext uri="{FF2B5EF4-FFF2-40B4-BE49-F238E27FC236}">
                <a16:creationId xmlns:a16="http://schemas.microsoft.com/office/drawing/2014/main" id="{D50C18F4-A3E4-4843-B813-EE9E4797F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600" y="2569888"/>
            <a:ext cx="1541019" cy="1661477"/>
          </a:xfrm>
          <a:prstGeom prst="rect">
            <a:avLst/>
          </a:prstGeom>
        </p:spPr>
      </p:pic>
    </p:spTree>
    <p:extLst>
      <p:ext uri="{BB962C8B-B14F-4D97-AF65-F5344CB8AC3E}">
        <p14:creationId xmlns:p14="http://schemas.microsoft.com/office/powerpoint/2010/main" val="2445234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circle(in)">
                                      <p:cBhvr>
                                        <p:cTn id="7" dur="750"/>
                                        <p:tgtEl>
                                          <p:spTgt spid="12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circle(in)">
                                      <p:cBhvr>
                                        <p:cTn id="10" dur="750"/>
                                        <p:tgtEl>
                                          <p:spTgt spid="6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circle(in)">
                                      <p:cBhvr>
                                        <p:cTn id="13" dur="750"/>
                                        <p:tgtEl>
                                          <p:spTgt spid="6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circle(in)">
                                      <p:cBhvr>
                                        <p:cTn id="16" dur="750"/>
                                        <p:tgtEl>
                                          <p:spTgt spid="65"/>
                                        </p:tgtEl>
                                      </p:cBhvr>
                                    </p:animEffect>
                                  </p:childTnLst>
                                </p:cTn>
                              </p:par>
                              <p:par>
                                <p:cTn id="17" presetID="6" presetClass="entr" presetSubtype="16"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circle(in)">
                                      <p:cBhvr>
                                        <p:cTn id="19" dur="7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circle(in)">
                                      <p:cBhvr>
                                        <p:cTn id="24" dur="2000"/>
                                        <p:tgtEl>
                                          <p:spTgt spid="53"/>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circle(in)">
                                      <p:cBhvr>
                                        <p:cTn id="27" dur="2000"/>
                                        <p:tgtEl>
                                          <p:spTgt spid="5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circle(in)">
                                      <p:cBhvr>
                                        <p:cTn id="30" dur="750"/>
                                        <p:tgtEl>
                                          <p:spTgt spid="57"/>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circle(in)">
                                      <p:cBhvr>
                                        <p:cTn id="33" dur="750"/>
                                        <p:tgtEl>
                                          <p:spTgt spid="66"/>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circle(in)">
                                      <p:cBhvr>
                                        <p:cTn id="36" dur="750"/>
                                        <p:tgtEl>
                                          <p:spTgt spid="67"/>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circle(in)">
                                      <p:cBhvr>
                                        <p:cTn id="39" dur="750"/>
                                        <p:tgtEl>
                                          <p:spTgt spid="68"/>
                                        </p:tgtEl>
                                      </p:cBhvr>
                                    </p:animEffect>
                                  </p:childTnLst>
                                </p:cTn>
                              </p:par>
                              <p:par>
                                <p:cTn id="40" presetID="6" presetClass="entr" presetSubtype="16"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circle(in)">
                                      <p:cBhvr>
                                        <p:cTn id="42" dur="75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circle(in)">
                                      <p:cBhvr>
                                        <p:cTn id="47" dur="20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circle(in)">
                                      <p:cBhvr>
                                        <p:cTn id="52" dur="750"/>
                                        <p:tgtEl>
                                          <p:spTgt spid="5"/>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750"/>
                                        <p:tgtEl>
                                          <p:spTgt spid="10"/>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circle(in)">
                                      <p:cBhvr>
                                        <p:cTn id="58" dur="750"/>
                                        <p:tgtEl>
                                          <p:spTgt spid="6"/>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circle(in)">
                                      <p:cBhvr>
                                        <p:cTn id="61" dur="750"/>
                                        <p:tgtEl>
                                          <p:spTgt spid="13"/>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circle(in)">
                                      <p:cBhvr>
                                        <p:cTn id="64" dur="750"/>
                                        <p:tgtEl>
                                          <p:spTgt spid="14"/>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circle(in)">
                                      <p:cBhvr>
                                        <p:cTn id="67" dur="750"/>
                                        <p:tgtEl>
                                          <p:spTgt spid="15"/>
                                        </p:tgtEl>
                                      </p:cBhvr>
                                    </p:animEffect>
                                  </p:childTnLst>
                                </p:cTn>
                              </p:par>
                              <p:par>
                                <p:cTn id="68" presetID="6" presetClass="entr" presetSubtype="16"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in)">
                                      <p:cBhvr>
                                        <p:cTn id="70"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6" grpId="0" animBg="1"/>
      <p:bldP spid="128" grpId="0"/>
      <p:bldP spid="53" grpId="0" animBg="1"/>
      <p:bldP spid="54" grpId="0"/>
      <p:bldP spid="57" grpId="0" animBg="1"/>
      <p:bldP spid="13" grpId="0" animBg="1"/>
      <p:bldP spid="14" grpId="0" animBg="1"/>
      <p:bldP spid="15" grpId="0" animBg="1"/>
      <p:bldP spid="63" grpId="0" animBg="1"/>
      <p:bldP spid="64" grpId="0" animBg="1"/>
      <p:bldP spid="65" grpId="0" animBg="1"/>
      <p:bldP spid="66" grpId="0" animBg="1"/>
      <p:bldP spid="67" grpId="0" animBg="1"/>
      <p:bldP spid="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76751" y="284739"/>
            <a:ext cx="7429507"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đăng</a:t>
            </a:r>
            <a:r>
              <a:rPr lang="en-US" b="1" dirty="0">
                <a:solidFill>
                  <a:schemeClr val="bg1">
                    <a:lumMod val="95000"/>
                  </a:schemeClr>
                </a:solidFill>
                <a:latin typeface="+mj-lt"/>
              </a:rPr>
              <a:t> </a:t>
            </a:r>
            <a:r>
              <a:rPr lang="en-US" b="1" dirty="0" err="1">
                <a:solidFill>
                  <a:schemeClr val="bg1">
                    <a:lumMod val="95000"/>
                  </a:schemeClr>
                </a:solidFill>
                <a:latin typeface="+mj-lt"/>
              </a:rPr>
              <a:t>ký</a:t>
            </a:r>
            <a:r>
              <a:rPr lang="en-US" b="1" dirty="0">
                <a:solidFill>
                  <a:schemeClr val="bg1">
                    <a:lumMod val="95000"/>
                  </a:schemeClr>
                </a:solidFill>
                <a:latin typeface="+mj-lt"/>
              </a:rPr>
              <a:t> </a:t>
            </a:r>
            <a:r>
              <a:rPr lang="en-US" b="1" dirty="0" err="1">
                <a:solidFill>
                  <a:schemeClr val="bg1">
                    <a:lumMod val="95000"/>
                  </a:schemeClr>
                </a:solidFill>
                <a:latin typeface="+mj-lt"/>
              </a:rPr>
              <a:t>tài</a:t>
            </a:r>
            <a:r>
              <a:rPr lang="en-US" b="1" dirty="0">
                <a:solidFill>
                  <a:schemeClr val="bg1">
                    <a:lumMod val="95000"/>
                  </a:schemeClr>
                </a:solidFill>
                <a:latin typeface="+mj-lt"/>
              </a:rPr>
              <a:t> </a:t>
            </a:r>
            <a:r>
              <a:rPr lang="en-US" b="1" dirty="0" err="1">
                <a:solidFill>
                  <a:schemeClr val="bg1">
                    <a:lumMod val="95000"/>
                  </a:schemeClr>
                </a:solidFill>
                <a:latin typeface="+mj-lt"/>
              </a:rPr>
              <a:t>khoản</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FEC2F428-8C14-9D8D-6A51-BA1EFC3491D8}"/>
              </a:ext>
            </a:extLst>
          </p:cNvPr>
          <p:cNvPicPr>
            <a:picLocks noChangeAspect="1"/>
          </p:cNvPicPr>
          <p:nvPr/>
        </p:nvPicPr>
        <p:blipFill>
          <a:blip r:embed="rId2"/>
          <a:stretch>
            <a:fillRect/>
          </a:stretch>
        </p:blipFill>
        <p:spPr>
          <a:xfrm>
            <a:off x="1799311" y="1994922"/>
            <a:ext cx="8584385" cy="4301247"/>
          </a:xfrm>
          <a:prstGeom prst="rect">
            <a:avLst/>
          </a:prstGeom>
        </p:spPr>
      </p:pic>
    </p:spTree>
    <p:extLst>
      <p:ext uri="{BB962C8B-B14F-4D97-AF65-F5344CB8AC3E}">
        <p14:creationId xmlns:p14="http://schemas.microsoft.com/office/powerpoint/2010/main" val="218739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23899" y="300437"/>
            <a:ext cx="7544200"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thông</a:t>
            </a:r>
            <a:r>
              <a:rPr lang="en-US" b="1" dirty="0">
                <a:solidFill>
                  <a:schemeClr val="bg1">
                    <a:lumMod val="95000"/>
                  </a:schemeClr>
                </a:solidFill>
                <a:latin typeface="+mj-lt"/>
              </a:rPr>
              <a:t> tin </a:t>
            </a:r>
            <a:r>
              <a:rPr lang="en-US" b="1" dirty="0" err="1">
                <a:solidFill>
                  <a:schemeClr val="bg1">
                    <a:lumMod val="95000"/>
                  </a:schemeClr>
                </a:solidFill>
                <a:latin typeface="+mj-lt"/>
              </a:rPr>
              <a:t>độc</a:t>
            </a:r>
            <a:r>
              <a:rPr lang="en-US" b="1" dirty="0">
                <a:solidFill>
                  <a:schemeClr val="bg1">
                    <a:lumMod val="95000"/>
                  </a:schemeClr>
                </a:solidFill>
                <a:latin typeface="+mj-lt"/>
              </a:rPr>
              <a:t> </a:t>
            </a:r>
            <a:r>
              <a:rPr lang="en-US" b="1" dirty="0" err="1">
                <a:solidFill>
                  <a:schemeClr val="bg1">
                    <a:lumMod val="95000"/>
                  </a:schemeClr>
                </a:solidFill>
                <a:latin typeface="+mj-lt"/>
              </a:rPr>
              <a:t>giả</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018BFAE7-204C-0194-7FB2-E978FC0F2B38}"/>
              </a:ext>
            </a:extLst>
          </p:cNvPr>
          <p:cNvPicPr>
            <a:picLocks noChangeAspect="1"/>
          </p:cNvPicPr>
          <p:nvPr/>
        </p:nvPicPr>
        <p:blipFill>
          <a:blip r:embed="rId2"/>
          <a:stretch>
            <a:fillRect/>
          </a:stretch>
        </p:blipFill>
        <p:spPr>
          <a:xfrm>
            <a:off x="1733405" y="1994922"/>
            <a:ext cx="8725187" cy="4385675"/>
          </a:xfrm>
          <a:prstGeom prst="rect">
            <a:avLst/>
          </a:prstGeom>
        </p:spPr>
      </p:pic>
    </p:spTree>
    <p:extLst>
      <p:ext uri="{BB962C8B-B14F-4D97-AF65-F5344CB8AC3E}">
        <p14:creationId xmlns:p14="http://schemas.microsoft.com/office/powerpoint/2010/main" val="1971024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546555" y="300437"/>
            <a:ext cx="7006720"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yêu</a:t>
            </a:r>
            <a:r>
              <a:rPr lang="en-US" b="1" dirty="0">
                <a:solidFill>
                  <a:schemeClr val="bg1">
                    <a:lumMod val="95000"/>
                  </a:schemeClr>
                </a:solidFill>
                <a:latin typeface="+mj-lt"/>
              </a:rPr>
              <a:t> </a:t>
            </a:r>
            <a:r>
              <a:rPr lang="en-US" b="1" dirty="0" err="1">
                <a:solidFill>
                  <a:schemeClr val="bg1">
                    <a:lumMod val="95000"/>
                  </a:schemeClr>
                </a:solidFill>
                <a:latin typeface="+mj-lt"/>
              </a:rPr>
              <a:t>cầu</a:t>
            </a:r>
            <a:r>
              <a:rPr lang="en-US" b="1" dirty="0">
                <a:solidFill>
                  <a:schemeClr val="bg1">
                    <a:lumMod val="95000"/>
                  </a:schemeClr>
                </a:solidFill>
                <a:latin typeface="+mj-lt"/>
              </a:rPr>
              <a:t> </a:t>
            </a:r>
            <a:r>
              <a:rPr lang="en-US" b="1" dirty="0" err="1">
                <a:solidFill>
                  <a:schemeClr val="bg1">
                    <a:lumMod val="95000"/>
                  </a:schemeClr>
                </a:solidFill>
                <a:latin typeface="+mj-lt"/>
              </a:rPr>
              <a:t>nhập</a:t>
            </a:r>
            <a:r>
              <a:rPr lang="en-US" b="1" dirty="0">
                <a:solidFill>
                  <a:schemeClr val="bg1">
                    <a:lumMod val="95000"/>
                  </a:schemeClr>
                </a:solidFill>
                <a:latin typeface="+mj-lt"/>
              </a:rPr>
              <a:t> them </a:t>
            </a:r>
            <a:r>
              <a:rPr lang="en-US" b="1" dirty="0" err="1">
                <a:solidFill>
                  <a:schemeClr val="bg1">
                    <a:lumMod val="95000"/>
                  </a:schemeClr>
                </a:solidFill>
                <a:latin typeface="+mj-lt"/>
              </a:rPr>
              <a:t>sách</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2E561AE7-89AB-4A8D-B868-324FC71A3248}"/>
              </a:ext>
            </a:extLst>
          </p:cNvPr>
          <p:cNvPicPr>
            <a:picLocks noChangeAspect="1"/>
          </p:cNvPicPr>
          <p:nvPr/>
        </p:nvPicPr>
        <p:blipFill>
          <a:blip r:embed="rId2"/>
          <a:stretch>
            <a:fillRect/>
          </a:stretch>
        </p:blipFill>
        <p:spPr>
          <a:xfrm>
            <a:off x="1477159" y="1596347"/>
            <a:ext cx="9237681" cy="4599351"/>
          </a:xfrm>
          <a:prstGeom prst="rect">
            <a:avLst/>
          </a:prstGeom>
        </p:spPr>
      </p:pic>
    </p:spTree>
    <p:extLst>
      <p:ext uri="{BB962C8B-B14F-4D97-AF65-F5344CB8AC3E}">
        <p14:creationId xmlns:p14="http://schemas.microsoft.com/office/powerpoint/2010/main" val="97141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99071" y="300437"/>
            <a:ext cx="7154204" cy="1061829"/>
          </a:xfrm>
          <a:prstGeom prst="rect">
            <a:avLst/>
          </a:prstGeom>
          <a:noFill/>
        </p:spPr>
        <p:txBody>
          <a:bodyPr wrap="square" rtlCol="0">
            <a:spAutoFit/>
          </a:bodyPr>
          <a:lstStyle/>
          <a:p>
            <a:pPr algn="ctr"/>
            <a:r>
              <a:rPr lang="en-US" sz="4500" b="1" dirty="0">
                <a:solidFill>
                  <a:schemeClr val="bg1">
                    <a:lumMod val="95000"/>
                  </a:schemeClr>
                </a:solidFill>
                <a:latin typeface="+mj-lt"/>
              </a:rPr>
              <a:t>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quản</a:t>
            </a:r>
            <a:r>
              <a:rPr lang="en-US" b="1" dirty="0">
                <a:solidFill>
                  <a:schemeClr val="bg1">
                    <a:lumMod val="95000"/>
                  </a:schemeClr>
                </a:solidFill>
                <a:latin typeface="+mj-lt"/>
              </a:rPr>
              <a:t> </a:t>
            </a:r>
            <a:r>
              <a:rPr lang="en-US" b="1" dirty="0" err="1">
                <a:solidFill>
                  <a:schemeClr val="bg1">
                    <a:lumMod val="95000"/>
                  </a:schemeClr>
                </a:solidFill>
                <a:latin typeface="+mj-lt"/>
              </a:rPr>
              <a:t>lý</a:t>
            </a:r>
            <a:r>
              <a:rPr lang="en-US" b="1" dirty="0">
                <a:solidFill>
                  <a:schemeClr val="bg1">
                    <a:lumMod val="95000"/>
                  </a:schemeClr>
                </a:solidFill>
                <a:latin typeface="+mj-lt"/>
              </a:rPr>
              <a:t> </a:t>
            </a:r>
            <a:r>
              <a:rPr lang="en-US" b="1" dirty="0" err="1">
                <a:solidFill>
                  <a:schemeClr val="bg1">
                    <a:lumMod val="95000"/>
                  </a:schemeClr>
                </a:solidFill>
                <a:latin typeface="+mj-lt"/>
              </a:rPr>
              <a:t>độc</a:t>
            </a:r>
            <a:r>
              <a:rPr lang="en-US" b="1" dirty="0">
                <a:solidFill>
                  <a:schemeClr val="bg1">
                    <a:lumMod val="95000"/>
                  </a:schemeClr>
                </a:solidFill>
                <a:latin typeface="+mj-lt"/>
              </a:rPr>
              <a:t> </a:t>
            </a:r>
            <a:r>
              <a:rPr lang="en-US" b="1" dirty="0" err="1">
                <a:solidFill>
                  <a:schemeClr val="bg1">
                    <a:lumMod val="95000"/>
                  </a:schemeClr>
                </a:solidFill>
                <a:latin typeface="+mj-lt"/>
              </a:rPr>
              <a:t>giả</a:t>
            </a:r>
            <a:r>
              <a:rPr lang="en-US" b="1" dirty="0">
                <a:solidFill>
                  <a:schemeClr val="bg1">
                    <a:lumMod val="95000"/>
                  </a:schemeClr>
                </a:solidFill>
                <a:latin typeface="+mj-lt"/>
              </a:rPr>
              <a:t> </a:t>
            </a:r>
          </a:p>
        </p:txBody>
      </p:sp>
      <p:pic>
        <p:nvPicPr>
          <p:cNvPr id="2" name="Picture 1">
            <a:extLst>
              <a:ext uri="{FF2B5EF4-FFF2-40B4-BE49-F238E27FC236}">
                <a16:creationId xmlns:a16="http://schemas.microsoft.com/office/drawing/2014/main" id="{0F1F227F-0240-A0A6-746C-ACE38C1BA303}"/>
              </a:ext>
            </a:extLst>
          </p:cNvPr>
          <p:cNvPicPr>
            <a:picLocks noChangeAspect="1"/>
          </p:cNvPicPr>
          <p:nvPr/>
        </p:nvPicPr>
        <p:blipFill>
          <a:blip r:embed="rId2"/>
          <a:stretch>
            <a:fillRect/>
          </a:stretch>
        </p:blipFill>
        <p:spPr>
          <a:xfrm>
            <a:off x="1482816" y="1648167"/>
            <a:ext cx="9226368" cy="4603451"/>
          </a:xfrm>
          <a:prstGeom prst="rect">
            <a:avLst/>
          </a:prstGeom>
        </p:spPr>
      </p:pic>
    </p:spTree>
    <p:extLst>
      <p:ext uri="{BB962C8B-B14F-4D97-AF65-F5344CB8AC3E}">
        <p14:creationId xmlns:p14="http://schemas.microsoft.com/office/powerpoint/2010/main" val="3944633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369574" y="300437"/>
            <a:ext cx="7183701" cy="1061829"/>
          </a:xfrm>
          <a:prstGeom prst="rect">
            <a:avLst/>
          </a:prstGeom>
          <a:noFill/>
        </p:spPr>
        <p:txBody>
          <a:bodyPr wrap="square" rtlCol="0">
            <a:spAutoFit/>
          </a:bodyPr>
          <a:lstStyle/>
          <a:p>
            <a:pPr algn="ctr"/>
            <a:r>
              <a:rPr lang="en-US" sz="4500" b="1" dirty="0">
                <a:solidFill>
                  <a:schemeClr val="bg1">
                    <a:lumMod val="95000"/>
                  </a:schemeClr>
                </a:solidFill>
                <a:latin typeface="+mj-lt"/>
              </a:rPr>
              <a:t> GIAO DIỆN MINH HỌA</a:t>
            </a:r>
          </a:p>
          <a:p>
            <a:pPr algn="ctr"/>
            <a:r>
              <a:rPr lang="en-US" b="1" dirty="0">
                <a:solidFill>
                  <a:schemeClr val="bg1">
                    <a:lumMod val="95000"/>
                  </a:schemeClr>
                </a:solidFill>
                <a:latin typeface="+mj-lt"/>
              </a:rPr>
              <a:t>Giao </a:t>
            </a:r>
            <a:r>
              <a:rPr lang="en-US" b="1" dirty="0" err="1">
                <a:solidFill>
                  <a:schemeClr val="bg1">
                    <a:lumMod val="95000"/>
                  </a:schemeClr>
                </a:solidFill>
                <a:latin typeface="+mj-lt"/>
              </a:rPr>
              <a:t>diện</a:t>
            </a:r>
            <a:r>
              <a:rPr lang="en-US" b="1" dirty="0">
                <a:solidFill>
                  <a:schemeClr val="bg1">
                    <a:lumMod val="95000"/>
                  </a:schemeClr>
                </a:solidFill>
                <a:latin typeface="+mj-lt"/>
              </a:rPr>
              <a:t> </a:t>
            </a:r>
            <a:r>
              <a:rPr lang="en-US" b="1" dirty="0" err="1">
                <a:solidFill>
                  <a:schemeClr val="bg1">
                    <a:lumMod val="95000"/>
                  </a:schemeClr>
                </a:solidFill>
                <a:latin typeface="+mj-lt"/>
              </a:rPr>
              <a:t>trang</a:t>
            </a:r>
            <a:r>
              <a:rPr lang="en-US" b="1" dirty="0">
                <a:solidFill>
                  <a:schemeClr val="bg1">
                    <a:lumMod val="95000"/>
                  </a:schemeClr>
                </a:solidFill>
                <a:latin typeface="+mj-lt"/>
              </a:rPr>
              <a:t> </a:t>
            </a:r>
            <a:r>
              <a:rPr lang="en-US" b="1" dirty="0" err="1">
                <a:solidFill>
                  <a:schemeClr val="bg1">
                    <a:lumMod val="95000"/>
                  </a:schemeClr>
                </a:solidFill>
                <a:latin typeface="+mj-lt"/>
              </a:rPr>
              <a:t>chỉnh</a:t>
            </a:r>
            <a:r>
              <a:rPr lang="en-US" b="1" dirty="0">
                <a:solidFill>
                  <a:schemeClr val="bg1">
                    <a:lumMod val="95000"/>
                  </a:schemeClr>
                </a:solidFill>
                <a:latin typeface="+mj-lt"/>
              </a:rPr>
              <a:t> </a:t>
            </a:r>
            <a:r>
              <a:rPr lang="en-US" b="1" dirty="0" err="1">
                <a:solidFill>
                  <a:schemeClr val="bg1">
                    <a:lumMod val="95000"/>
                  </a:schemeClr>
                </a:solidFill>
                <a:latin typeface="+mj-lt"/>
              </a:rPr>
              <a:t>sửa</a:t>
            </a:r>
            <a:r>
              <a:rPr lang="en-US" b="1" dirty="0">
                <a:solidFill>
                  <a:schemeClr val="bg1">
                    <a:lumMod val="95000"/>
                  </a:schemeClr>
                </a:solidFill>
                <a:latin typeface="+mj-lt"/>
              </a:rPr>
              <a:t> </a:t>
            </a:r>
            <a:r>
              <a:rPr lang="en-US" b="1" dirty="0" err="1">
                <a:solidFill>
                  <a:schemeClr val="bg1">
                    <a:lumMod val="95000"/>
                  </a:schemeClr>
                </a:solidFill>
                <a:latin typeface="+mj-lt"/>
              </a:rPr>
              <a:t>thông</a:t>
            </a:r>
            <a:r>
              <a:rPr lang="en-US" b="1" dirty="0">
                <a:solidFill>
                  <a:schemeClr val="bg1">
                    <a:lumMod val="95000"/>
                  </a:schemeClr>
                </a:solidFill>
                <a:latin typeface="+mj-lt"/>
              </a:rPr>
              <a:t> tin </a:t>
            </a:r>
            <a:r>
              <a:rPr lang="en-US" b="1" dirty="0" err="1">
                <a:solidFill>
                  <a:schemeClr val="bg1">
                    <a:lumMod val="95000"/>
                  </a:schemeClr>
                </a:solidFill>
                <a:latin typeface="+mj-lt"/>
              </a:rPr>
              <a:t>cá</a:t>
            </a:r>
            <a:r>
              <a:rPr lang="en-US" b="1" dirty="0">
                <a:solidFill>
                  <a:schemeClr val="bg1">
                    <a:lumMod val="95000"/>
                  </a:schemeClr>
                </a:solidFill>
                <a:latin typeface="+mj-lt"/>
              </a:rPr>
              <a:t> </a:t>
            </a:r>
            <a:r>
              <a:rPr lang="en-US" b="1" dirty="0" err="1">
                <a:solidFill>
                  <a:schemeClr val="bg1">
                    <a:lumMod val="95000"/>
                  </a:schemeClr>
                </a:solidFill>
                <a:latin typeface="+mj-lt"/>
              </a:rPr>
              <a:t>nhân</a:t>
            </a:r>
            <a:endParaRPr lang="en-US" b="1" dirty="0">
              <a:solidFill>
                <a:schemeClr val="bg1">
                  <a:lumMod val="95000"/>
                </a:schemeClr>
              </a:solidFill>
              <a:latin typeface="+mj-lt"/>
            </a:endParaRPr>
          </a:p>
        </p:txBody>
      </p:sp>
      <p:pic>
        <p:nvPicPr>
          <p:cNvPr id="2" name="Picture 1">
            <a:extLst>
              <a:ext uri="{FF2B5EF4-FFF2-40B4-BE49-F238E27FC236}">
                <a16:creationId xmlns:a16="http://schemas.microsoft.com/office/drawing/2014/main" id="{7BCBB018-FACD-549E-D8EC-462B687E0262}"/>
              </a:ext>
            </a:extLst>
          </p:cNvPr>
          <p:cNvPicPr>
            <a:picLocks noChangeAspect="1"/>
          </p:cNvPicPr>
          <p:nvPr/>
        </p:nvPicPr>
        <p:blipFill>
          <a:blip r:embed="rId2"/>
          <a:stretch>
            <a:fillRect/>
          </a:stretch>
        </p:blipFill>
        <p:spPr>
          <a:xfrm>
            <a:off x="1713022" y="1546366"/>
            <a:ext cx="8765956" cy="4382978"/>
          </a:xfrm>
          <a:prstGeom prst="rect">
            <a:avLst/>
          </a:prstGeom>
        </p:spPr>
      </p:pic>
    </p:spTree>
    <p:extLst>
      <p:ext uri="{BB962C8B-B14F-4D97-AF65-F5344CB8AC3E}">
        <p14:creationId xmlns:p14="http://schemas.microsoft.com/office/powerpoint/2010/main" val="32606477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a:solidFill>
                  <a:schemeClr val="bg1">
                    <a:lumMod val="95000"/>
                  </a:schemeClr>
                </a:solidFill>
                <a:latin typeface="+mj-lt"/>
              </a:rPr>
              <a:t> GIAO DIỆN MINH HỌA</a:t>
            </a:r>
          </a:p>
          <a:p>
            <a:pPr algn="ctr"/>
            <a:r>
              <a:rPr lang="en-US" b="1">
                <a:solidFill>
                  <a:schemeClr val="bg1">
                    <a:lumMod val="95000"/>
                  </a:schemeClr>
                </a:solidFill>
                <a:latin typeface="+mj-lt"/>
              </a:rPr>
              <a:t>Sơ đồ quan hệ giữa các bảng</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1492576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dirty="0">
                <a:solidFill>
                  <a:schemeClr val="bg1">
                    <a:lumMod val="95000"/>
                  </a:schemeClr>
                </a:solidFill>
                <a:latin typeface="+mj-lt"/>
              </a:rPr>
              <a:t> GIAO DIỆN MINH HỌA</a:t>
            </a:r>
          </a:p>
          <a:p>
            <a:pPr algn="ctr"/>
            <a:r>
              <a:rPr lang="en-US" b="1" dirty="0" err="1">
                <a:solidFill>
                  <a:schemeClr val="bg1">
                    <a:lumMod val="95000"/>
                  </a:schemeClr>
                </a:solidFill>
                <a:latin typeface="+mj-lt"/>
              </a:rPr>
              <a:t>Sơ</a:t>
            </a:r>
            <a:r>
              <a:rPr lang="en-US" b="1" dirty="0">
                <a:solidFill>
                  <a:schemeClr val="bg1">
                    <a:lumMod val="95000"/>
                  </a:schemeClr>
                </a:solidFill>
                <a:latin typeface="+mj-lt"/>
              </a:rPr>
              <a:t> </a:t>
            </a:r>
            <a:r>
              <a:rPr lang="en-US" b="1" dirty="0" err="1">
                <a:solidFill>
                  <a:schemeClr val="bg1">
                    <a:lumMod val="95000"/>
                  </a:schemeClr>
                </a:solidFill>
                <a:latin typeface="+mj-lt"/>
              </a:rPr>
              <a:t>đồ</a:t>
            </a:r>
            <a:r>
              <a:rPr lang="en-US" b="1" dirty="0">
                <a:solidFill>
                  <a:schemeClr val="bg1">
                    <a:lumMod val="95000"/>
                  </a:schemeClr>
                </a:solidFill>
                <a:latin typeface="+mj-lt"/>
              </a:rPr>
              <a:t> </a:t>
            </a:r>
            <a:r>
              <a:rPr lang="en-US" b="1" dirty="0" err="1">
                <a:solidFill>
                  <a:schemeClr val="bg1">
                    <a:lumMod val="95000"/>
                  </a:schemeClr>
                </a:solidFill>
                <a:latin typeface="+mj-lt"/>
              </a:rPr>
              <a:t>quan</a:t>
            </a:r>
            <a:r>
              <a:rPr lang="en-US" b="1" dirty="0">
                <a:solidFill>
                  <a:schemeClr val="bg1">
                    <a:lumMod val="95000"/>
                  </a:schemeClr>
                </a:solidFill>
                <a:latin typeface="+mj-lt"/>
              </a:rPr>
              <a:t> </a:t>
            </a:r>
            <a:r>
              <a:rPr lang="en-US" b="1" dirty="0" err="1">
                <a:solidFill>
                  <a:schemeClr val="bg1">
                    <a:lumMod val="95000"/>
                  </a:schemeClr>
                </a:solidFill>
                <a:latin typeface="+mj-lt"/>
              </a:rPr>
              <a:t>hệ</a:t>
            </a:r>
            <a:r>
              <a:rPr lang="en-US" b="1" dirty="0">
                <a:solidFill>
                  <a:schemeClr val="bg1">
                    <a:lumMod val="95000"/>
                  </a:schemeClr>
                </a:solidFill>
                <a:latin typeface="+mj-lt"/>
              </a:rPr>
              <a:t> </a:t>
            </a:r>
            <a:r>
              <a:rPr lang="en-US" b="1" dirty="0" err="1">
                <a:solidFill>
                  <a:schemeClr val="bg1">
                    <a:lumMod val="95000"/>
                  </a:schemeClr>
                </a:solidFill>
                <a:latin typeface="+mj-lt"/>
              </a:rPr>
              <a:t>giữa</a:t>
            </a:r>
            <a:r>
              <a:rPr lang="en-US" b="1" dirty="0">
                <a:solidFill>
                  <a:schemeClr val="bg1">
                    <a:lumMod val="95000"/>
                  </a:schemeClr>
                </a:solidFill>
                <a:latin typeface="+mj-lt"/>
              </a:rPr>
              <a:t> </a:t>
            </a:r>
            <a:r>
              <a:rPr lang="en-US" b="1" dirty="0" err="1">
                <a:solidFill>
                  <a:schemeClr val="bg1">
                    <a:lumMod val="95000"/>
                  </a:schemeClr>
                </a:solidFill>
                <a:latin typeface="+mj-lt"/>
              </a:rPr>
              <a:t>các</a:t>
            </a:r>
            <a:r>
              <a:rPr lang="en-US" b="1" dirty="0">
                <a:solidFill>
                  <a:schemeClr val="bg1">
                    <a:lumMod val="95000"/>
                  </a:schemeClr>
                </a:solidFill>
                <a:latin typeface="+mj-lt"/>
              </a:rPr>
              <a:t> </a:t>
            </a:r>
            <a:r>
              <a:rPr lang="en-US" b="1" dirty="0" err="1">
                <a:solidFill>
                  <a:schemeClr val="bg1">
                    <a:lumMod val="95000"/>
                  </a:schemeClr>
                </a:solidFill>
                <a:latin typeface="+mj-lt"/>
              </a:rPr>
              <a:t>bảng</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2119634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680892" y="1769417"/>
            <a:ext cx="3046979" cy="459898"/>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latin typeface="+mj-lt"/>
              </a:rPr>
              <a:t>Kết luận</a:t>
            </a:r>
            <a:endParaRPr lang="en-US" sz="1500" b="1" dirty="0">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rgbClr val="837AD9"/>
                </a:solidFill>
                <a:latin typeface="+mj-lt"/>
              </a:rPr>
              <a:t>1</a:t>
            </a:r>
            <a:r>
              <a:rPr lang="en-US" sz="8000" b="1" dirty="0">
                <a:solidFill>
                  <a:srgbClr val="837AD9"/>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chemeClr val="bg1"/>
                </a:solidFill>
                <a:latin typeface="+mj-lt"/>
              </a:rPr>
              <a:t>4</a:t>
            </a:r>
            <a:r>
              <a:rPr lang="en-US" sz="8000" b="1" dirty="0">
                <a:solidFill>
                  <a:schemeClr val="bg1"/>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1" name="TextBox 10">
            <a:extLst>
              <a:ext uri="{FF2B5EF4-FFF2-40B4-BE49-F238E27FC236}">
                <a16:creationId xmlns:a16="http://schemas.microsoft.com/office/drawing/2014/main" id="{04090DBC-F4E3-4124-87B4-F61322613228}"/>
              </a:ext>
            </a:extLst>
          </p:cNvPr>
          <p:cNvSpPr txBox="1"/>
          <p:nvPr/>
        </p:nvSpPr>
        <p:spPr>
          <a:xfrm>
            <a:off x="657229" y="3750510"/>
            <a:ext cx="4846646" cy="400110"/>
          </a:xfrm>
          <a:prstGeom prst="rect">
            <a:avLst/>
          </a:prstGeom>
          <a:noFill/>
        </p:spPr>
        <p:txBody>
          <a:bodyPr wrap="square" rtlCol="0">
            <a:spAutoFit/>
          </a:bodyPr>
          <a:lstStyle/>
          <a:p>
            <a:pPr algn="ctr"/>
            <a:r>
              <a:rPr lang="vi-VN" sz="2000">
                <a:solidFill>
                  <a:schemeClr val="bg1">
                    <a:lumMod val="95000"/>
                  </a:schemeClr>
                </a:solidFill>
                <a:latin typeface="+mj-lt"/>
              </a:rPr>
              <a:t> </a:t>
            </a:r>
            <a:r>
              <a:rPr lang="en-US" sz="2000">
                <a:solidFill>
                  <a:schemeClr val="bg1">
                    <a:lumMod val="95000"/>
                  </a:schemeClr>
                </a:solidFill>
                <a:latin typeface="+mj-lt"/>
              </a:rPr>
              <a:t>Hướng phát triển của bài toán</a:t>
            </a:r>
            <a:endParaRPr lang="vi-VN"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vi-VN" sz="1400" b="1" dirty="0">
                  <a:solidFill>
                    <a:schemeClr val="bg1"/>
                  </a:solidFill>
                  <a:latin typeface="+mj-lt"/>
                </a:rPr>
                <a:t>Puppies </a:t>
              </a:r>
              <a:r>
                <a:rPr lang="en-US" sz="1400" b="1" dirty="0">
                  <a:solidFill>
                    <a:schemeClr val="bg1"/>
                  </a:solidFill>
                  <a:latin typeface="+mj-lt"/>
                </a:rPr>
                <a:t>S</a:t>
              </a:r>
              <a:r>
                <a:rPr lang="vi-VN" sz="1400" b="1" dirty="0">
                  <a:solidFill>
                    <a:schemeClr val="bg1"/>
                  </a:solidFill>
                  <a:latin typeface="+mj-lt"/>
                </a:rPr>
                <a:t>hop</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86819"/>
            <a:ext cx="6102350"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404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2914393" y="300437"/>
            <a:ext cx="6638882" cy="1061829"/>
          </a:xfrm>
          <a:prstGeom prst="rect">
            <a:avLst/>
          </a:prstGeom>
          <a:noFill/>
        </p:spPr>
        <p:txBody>
          <a:bodyPr wrap="square" rtlCol="0">
            <a:spAutoFit/>
          </a:bodyPr>
          <a:lstStyle/>
          <a:p>
            <a:pPr algn="ctr"/>
            <a:r>
              <a:rPr lang="en-US" sz="4500" b="1" dirty="0">
                <a:solidFill>
                  <a:schemeClr val="bg1">
                    <a:lumMod val="95000"/>
                  </a:schemeClr>
                </a:solidFill>
                <a:latin typeface="+mj-lt"/>
              </a:rPr>
              <a:t>KẾT LUẬN</a:t>
            </a:r>
          </a:p>
          <a:p>
            <a:pPr algn="ctr"/>
            <a:r>
              <a:rPr lang="en-US" b="1" dirty="0" err="1">
                <a:solidFill>
                  <a:schemeClr val="bg1">
                    <a:lumMod val="95000"/>
                  </a:schemeClr>
                </a:solidFill>
                <a:latin typeface="+mj-lt"/>
              </a:rPr>
              <a:t>Hướng</a:t>
            </a:r>
            <a:r>
              <a:rPr lang="en-US" b="1" dirty="0">
                <a:solidFill>
                  <a:schemeClr val="bg1">
                    <a:lumMod val="95000"/>
                  </a:schemeClr>
                </a:solidFill>
                <a:latin typeface="+mj-lt"/>
              </a:rPr>
              <a:t> </a:t>
            </a:r>
            <a:r>
              <a:rPr lang="en-US" b="1" dirty="0" err="1">
                <a:solidFill>
                  <a:schemeClr val="bg1">
                    <a:lumMod val="95000"/>
                  </a:schemeClr>
                </a:solidFill>
                <a:latin typeface="+mj-lt"/>
              </a:rPr>
              <a:t>phát</a:t>
            </a:r>
            <a:r>
              <a:rPr lang="en-US" b="1" dirty="0">
                <a:solidFill>
                  <a:schemeClr val="bg1">
                    <a:lumMod val="95000"/>
                  </a:schemeClr>
                </a:solidFill>
                <a:latin typeface="+mj-lt"/>
              </a:rPr>
              <a:t> </a:t>
            </a:r>
            <a:r>
              <a:rPr lang="en-US" b="1" dirty="0" err="1">
                <a:solidFill>
                  <a:schemeClr val="bg1">
                    <a:lumMod val="95000"/>
                  </a:schemeClr>
                </a:solidFill>
                <a:latin typeface="+mj-lt"/>
              </a:rPr>
              <a:t>triển</a:t>
            </a:r>
            <a:r>
              <a:rPr lang="en-US" b="1" dirty="0">
                <a:solidFill>
                  <a:schemeClr val="bg1">
                    <a:lumMod val="95000"/>
                  </a:schemeClr>
                </a:solidFill>
                <a:latin typeface="+mj-lt"/>
              </a:rPr>
              <a:t> </a:t>
            </a:r>
            <a:r>
              <a:rPr lang="en-US" b="1" dirty="0" err="1">
                <a:solidFill>
                  <a:schemeClr val="bg1">
                    <a:lumMod val="95000"/>
                  </a:schemeClr>
                </a:solidFill>
                <a:latin typeface="+mj-lt"/>
              </a:rPr>
              <a:t>của</a:t>
            </a:r>
            <a:r>
              <a:rPr lang="en-US" b="1" dirty="0">
                <a:solidFill>
                  <a:schemeClr val="bg1">
                    <a:lumMod val="95000"/>
                  </a:schemeClr>
                </a:solidFill>
                <a:latin typeface="+mj-lt"/>
              </a:rPr>
              <a:t> </a:t>
            </a:r>
            <a:r>
              <a:rPr lang="en-US" b="1" dirty="0" err="1">
                <a:solidFill>
                  <a:schemeClr val="bg1">
                    <a:lumMod val="95000"/>
                  </a:schemeClr>
                </a:solidFill>
                <a:latin typeface="+mj-lt"/>
              </a:rPr>
              <a:t>bài</a:t>
            </a:r>
            <a:r>
              <a:rPr lang="en-US" b="1" dirty="0">
                <a:solidFill>
                  <a:schemeClr val="bg1">
                    <a:lumMod val="95000"/>
                  </a:schemeClr>
                </a:solidFill>
                <a:latin typeface="+mj-lt"/>
              </a:rPr>
              <a:t> </a:t>
            </a:r>
            <a:r>
              <a:rPr lang="en-US" b="1" dirty="0" err="1">
                <a:solidFill>
                  <a:schemeClr val="bg1">
                    <a:lumMod val="95000"/>
                  </a:schemeClr>
                </a:solidFill>
                <a:latin typeface="+mj-lt"/>
              </a:rPr>
              <a:t>toán</a:t>
            </a:r>
            <a:endParaRPr lang="en-US" b="1" dirty="0">
              <a:solidFill>
                <a:schemeClr val="bg1">
                  <a:lumMod val="95000"/>
                </a:schemeClr>
              </a:solidFill>
              <a:latin typeface="+mj-lt"/>
            </a:endParaRPr>
          </a:p>
        </p:txBody>
      </p:sp>
      <p:sp>
        <p:nvSpPr>
          <p:cNvPr id="2" name="TextBox 1">
            <a:extLst>
              <a:ext uri="{FF2B5EF4-FFF2-40B4-BE49-F238E27FC236}">
                <a16:creationId xmlns:a16="http://schemas.microsoft.com/office/drawing/2014/main" id="{69A79D25-97BA-756D-F027-64B3C995699E}"/>
              </a:ext>
            </a:extLst>
          </p:cNvPr>
          <p:cNvSpPr txBox="1"/>
          <p:nvPr/>
        </p:nvSpPr>
        <p:spPr>
          <a:xfrm>
            <a:off x="959688" y="2007189"/>
            <a:ext cx="10272624" cy="3005310"/>
          </a:xfrm>
          <a:prstGeom prst="rect">
            <a:avLst/>
          </a:prstGeom>
          <a:noFill/>
        </p:spPr>
        <p:txBody>
          <a:bodyPr wrap="square" rtlCol="0">
            <a:spAutoFit/>
          </a:bodyPr>
          <a:lstStyle/>
          <a:p>
            <a:pPr>
              <a:lnSpc>
                <a:spcPct val="150000"/>
              </a:lnSpc>
            </a:pPr>
            <a:r>
              <a:rPr lang="en-VN" sz="1600" b="1" dirty="0">
                <a:solidFill>
                  <a:schemeClr val="bg1">
                    <a:lumMod val="95000"/>
                  </a:schemeClr>
                </a:solidFill>
                <a:latin typeface="+mj-lt"/>
              </a:rPr>
              <a:t>Hệ thống tuy chưa hoàn chỉnh nhưng đã đáp ứng được các yêu cầu cơ bản như</a:t>
            </a:r>
          </a:p>
          <a:p>
            <a:pPr indent="-285750">
              <a:lnSpc>
                <a:spcPct val="150000"/>
              </a:lnSpc>
              <a:buFontTx/>
              <a:buChar char="-"/>
            </a:pPr>
            <a:r>
              <a:rPr lang="en-VN" sz="1600" b="1" dirty="0">
                <a:solidFill>
                  <a:schemeClr val="bg1">
                    <a:lumMod val="95000"/>
                  </a:schemeClr>
                </a:solidFill>
                <a:latin typeface="+mj-lt"/>
              </a:rPr>
              <a:t>Lưu trữ các thông tin: danh sách độc giả; danh sách tại các chi nhánh; danh sách thông tin mượn sách; v.v</a:t>
            </a:r>
          </a:p>
          <a:p>
            <a:pPr indent="-285750">
              <a:lnSpc>
                <a:spcPct val="150000"/>
              </a:lnSpc>
              <a:buFontTx/>
              <a:buChar char="-"/>
            </a:pPr>
            <a:r>
              <a:rPr lang="en-VN" sz="1600" b="1" dirty="0">
                <a:solidFill>
                  <a:schemeClr val="bg1">
                    <a:lumMod val="95000"/>
                  </a:schemeClr>
                </a:solidFill>
                <a:latin typeface="+mj-lt"/>
              </a:rPr>
              <a:t>Thực hiện các xử lý trên dữ liệu: tìm kiếm; thống kê, quản lý độc giả; v.v</a:t>
            </a:r>
          </a:p>
          <a:p>
            <a:pPr>
              <a:lnSpc>
                <a:spcPct val="150000"/>
              </a:lnSpc>
            </a:pPr>
            <a:r>
              <a:rPr lang="en-VN" sz="1600" b="1" dirty="0">
                <a:solidFill>
                  <a:schemeClr val="bg1">
                    <a:lumMod val="95000"/>
                  </a:schemeClr>
                </a:solidFill>
                <a:latin typeface="+mj-lt"/>
              </a:rPr>
              <a:t>Sau một thời gian xây dựng hầu hết các chức năng chính của hệ thống đã được hoàn thành. Trong thời gian tới, hệ thống sẽ được giới thiệu và đi vào dùng thử.</a:t>
            </a:r>
          </a:p>
          <a:p>
            <a:pPr>
              <a:lnSpc>
                <a:spcPct val="150000"/>
              </a:lnSpc>
            </a:pPr>
            <a:r>
              <a:rPr lang="en-VN" sz="1600" b="1" dirty="0">
                <a:solidFill>
                  <a:schemeClr val="bg1">
                    <a:lumMod val="95000"/>
                  </a:schemeClr>
                </a:solidFill>
                <a:latin typeface="+mj-lt"/>
              </a:rPr>
              <a:t>Song song với việc đó nhóm chúng em sẽ tiếp tục hoàn thiện hơn nữa các chức năng để hệ thống có thể hoạt động tốt.</a:t>
            </a:r>
            <a:endParaRPr lang="en-VN" sz="1600" dirty="0"/>
          </a:p>
        </p:txBody>
      </p:sp>
    </p:spTree>
    <p:extLst>
      <p:ext uri="{BB962C8B-B14F-4D97-AF65-F5344CB8AC3E}">
        <p14:creationId xmlns:p14="http://schemas.microsoft.com/office/powerpoint/2010/main" val="3744390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0E377EB-6C1D-436E-B849-651C11860F50}"/>
              </a:ext>
            </a:extLst>
          </p:cNvPr>
          <p:cNvSpPr txBox="1"/>
          <p:nvPr/>
        </p:nvSpPr>
        <p:spPr>
          <a:xfrm>
            <a:off x="444859" y="2930479"/>
            <a:ext cx="6674633" cy="1754326"/>
          </a:xfrm>
          <a:prstGeom prst="rect">
            <a:avLst/>
          </a:prstGeom>
          <a:noFill/>
        </p:spPr>
        <p:txBody>
          <a:bodyPr wrap="square" rtlCol="0">
            <a:spAutoFit/>
          </a:bodyPr>
          <a:lstStyle/>
          <a:p>
            <a:pPr algn="ctr"/>
            <a:r>
              <a:rPr lang="en-US" sz="3600" b="1" dirty="0">
                <a:solidFill>
                  <a:prstClr val="white">
                    <a:lumMod val="95000"/>
                  </a:prstClr>
                </a:solidFill>
              </a:rPr>
              <a:t>Xin </a:t>
            </a:r>
            <a:r>
              <a:rPr lang="vi-VN" sz="3600" b="1" dirty="0">
                <a:solidFill>
                  <a:srgbClr val="837AD9"/>
                </a:solidFill>
              </a:rPr>
              <a:t>Nhóm chúng em xin c</a:t>
            </a:r>
            <a:r>
              <a:rPr lang="en-US" sz="3600" b="1" dirty="0" err="1">
                <a:solidFill>
                  <a:srgbClr val="837AD9"/>
                </a:solidFill>
              </a:rPr>
              <a:t>ảm</a:t>
            </a:r>
            <a:r>
              <a:rPr lang="en-US" sz="3600" b="1" dirty="0">
                <a:solidFill>
                  <a:srgbClr val="837AD9"/>
                </a:solidFill>
              </a:rPr>
              <a:t> </a:t>
            </a:r>
            <a:r>
              <a:rPr lang="en-US" sz="3600" b="1" dirty="0" err="1">
                <a:solidFill>
                  <a:srgbClr val="837AD9"/>
                </a:solidFill>
              </a:rPr>
              <a:t>ơn</a:t>
            </a:r>
            <a:r>
              <a:rPr lang="vi-VN" sz="3600" b="1" dirty="0">
                <a:solidFill>
                  <a:srgbClr val="837AD9"/>
                </a:solidFill>
              </a:rPr>
              <a:t> thầy </a:t>
            </a:r>
            <a:r>
              <a:rPr lang="en-US" sz="3600" b="1" dirty="0" err="1">
                <a:solidFill>
                  <a:srgbClr val="837AD9"/>
                </a:solidFill>
              </a:rPr>
              <a:t>và</a:t>
            </a:r>
            <a:r>
              <a:rPr lang="en-US" sz="3600" b="1" dirty="0">
                <a:solidFill>
                  <a:srgbClr val="837AD9"/>
                </a:solidFill>
              </a:rPr>
              <a:t> </a:t>
            </a:r>
            <a:r>
              <a:rPr lang="en-US" sz="3600" b="1" dirty="0" err="1">
                <a:solidFill>
                  <a:srgbClr val="837AD9"/>
                </a:solidFill>
              </a:rPr>
              <a:t>các</a:t>
            </a:r>
            <a:r>
              <a:rPr lang="en-US" sz="3600" b="1" dirty="0">
                <a:solidFill>
                  <a:srgbClr val="837AD9"/>
                </a:solidFill>
              </a:rPr>
              <a:t> </a:t>
            </a:r>
            <a:r>
              <a:rPr lang="en-US" sz="3600" b="1" dirty="0" err="1">
                <a:solidFill>
                  <a:srgbClr val="837AD9"/>
                </a:solidFill>
              </a:rPr>
              <a:t>bạn</a:t>
            </a:r>
            <a:r>
              <a:rPr lang="en-US" sz="3600" b="1" dirty="0">
                <a:solidFill>
                  <a:srgbClr val="837AD9"/>
                </a:solidFill>
              </a:rPr>
              <a:t> </a:t>
            </a:r>
          </a:p>
          <a:p>
            <a:pPr algn="ctr"/>
            <a:r>
              <a:rPr lang="en-US" sz="3600" b="1" dirty="0" err="1">
                <a:solidFill>
                  <a:srgbClr val="837AD9"/>
                </a:solidFill>
              </a:rPr>
              <a:t>đã</a:t>
            </a:r>
            <a:r>
              <a:rPr lang="en-US" sz="3600" b="1" dirty="0">
                <a:solidFill>
                  <a:srgbClr val="837AD9"/>
                </a:solidFill>
              </a:rPr>
              <a:t> </a:t>
            </a:r>
            <a:r>
              <a:rPr lang="en-US" sz="3600" b="1" dirty="0" err="1">
                <a:solidFill>
                  <a:srgbClr val="837AD9"/>
                </a:solidFill>
              </a:rPr>
              <a:t>lắng</a:t>
            </a:r>
            <a:r>
              <a:rPr lang="en-US" sz="3600" b="1" dirty="0">
                <a:solidFill>
                  <a:srgbClr val="837AD9"/>
                </a:solidFill>
              </a:rPr>
              <a:t> </a:t>
            </a:r>
            <a:r>
              <a:rPr lang="en-US" sz="3600" b="1" dirty="0" err="1">
                <a:solidFill>
                  <a:srgbClr val="837AD9"/>
                </a:solidFill>
              </a:rPr>
              <a:t>nghe</a:t>
            </a:r>
            <a:r>
              <a:rPr lang="vi-VN" sz="3600" b="1" dirty="0">
                <a:solidFill>
                  <a:srgbClr val="837AD9"/>
                </a:solidFill>
              </a:rPr>
              <a:t> </a:t>
            </a:r>
            <a:r>
              <a:rPr lang="en-US" sz="3600" b="1" dirty="0">
                <a:solidFill>
                  <a:srgbClr val="837AD9"/>
                </a:solidFill>
              </a:rPr>
              <a:t>!</a:t>
            </a:r>
          </a:p>
        </p:txBody>
      </p:sp>
      <p:sp>
        <p:nvSpPr>
          <p:cNvPr id="7" name="Oval 6">
            <a:extLst>
              <a:ext uri="{FF2B5EF4-FFF2-40B4-BE49-F238E27FC236}">
                <a16:creationId xmlns:a16="http://schemas.microsoft.com/office/drawing/2014/main" id="{40CACAF8-B889-469D-9D5B-695F85C11B04}"/>
              </a:ext>
            </a:extLst>
          </p:cNvPr>
          <p:cNvSpPr/>
          <p:nvPr/>
        </p:nvSpPr>
        <p:spPr>
          <a:xfrm>
            <a:off x="7336061" y="1436924"/>
            <a:ext cx="3984152" cy="398415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a:extLst>
              <a:ext uri="{FF2B5EF4-FFF2-40B4-BE49-F238E27FC236}">
                <a16:creationId xmlns:a16="http://schemas.microsoft.com/office/drawing/2014/main" id="{A1777FED-90F0-4AA5-8BF2-E13431E30BEF}"/>
              </a:ext>
            </a:extLst>
          </p:cNvPr>
          <p:cNvSpPr/>
          <p:nvPr/>
        </p:nvSpPr>
        <p:spPr>
          <a:xfrm>
            <a:off x="7769199" y="1870062"/>
            <a:ext cx="3117876" cy="3117876"/>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Oval 42">
            <a:extLst>
              <a:ext uri="{FF2B5EF4-FFF2-40B4-BE49-F238E27FC236}">
                <a16:creationId xmlns:a16="http://schemas.microsoft.com/office/drawing/2014/main" id="{16FB2ECF-1F32-4D64-9371-17C12225FCDA}"/>
              </a:ext>
            </a:extLst>
          </p:cNvPr>
          <p:cNvSpPr/>
          <p:nvPr/>
        </p:nvSpPr>
        <p:spPr>
          <a:xfrm>
            <a:off x="8045424" y="2146287"/>
            <a:ext cx="2565426" cy="2565426"/>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a:extLst>
              <a:ext uri="{FF2B5EF4-FFF2-40B4-BE49-F238E27FC236}">
                <a16:creationId xmlns:a16="http://schemas.microsoft.com/office/drawing/2014/main" id="{CEA77B90-BBEF-485C-A228-1C702F16A5B9}"/>
              </a:ext>
            </a:extLst>
          </p:cNvPr>
          <p:cNvSpPr/>
          <p:nvPr/>
        </p:nvSpPr>
        <p:spPr>
          <a:xfrm>
            <a:off x="4853891" y="2361209"/>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a:extLst>
              <a:ext uri="{FF2B5EF4-FFF2-40B4-BE49-F238E27FC236}">
                <a16:creationId xmlns:a16="http://schemas.microsoft.com/office/drawing/2014/main" id="{B1E30F1E-5667-4A5C-9D64-5CD20476EF5A}"/>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a16="http://schemas.microsoft.com/office/drawing/2014/main" id="{295174B1-D41B-4C7E-B047-B10BB0ABE416}"/>
              </a:ext>
            </a:extLst>
          </p:cNvPr>
          <p:cNvSpPr/>
          <p:nvPr/>
        </p:nvSpPr>
        <p:spPr>
          <a:xfrm>
            <a:off x="4977665" y="4987938"/>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a:extLst>
              <a:ext uri="{FF2B5EF4-FFF2-40B4-BE49-F238E27FC236}">
                <a16:creationId xmlns:a16="http://schemas.microsoft.com/office/drawing/2014/main" id="{6915C9A4-846F-49F8-BF9D-01B538F54DCF}"/>
              </a:ext>
            </a:extLst>
          </p:cNvPr>
          <p:cNvSpPr/>
          <p:nvPr/>
        </p:nvSpPr>
        <p:spPr>
          <a:xfrm>
            <a:off x="6473032" y="607361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Shape 23">
            <a:extLst>
              <a:ext uri="{FF2B5EF4-FFF2-40B4-BE49-F238E27FC236}">
                <a16:creationId xmlns:a16="http://schemas.microsoft.com/office/drawing/2014/main" id="{FC404ED3-79D5-4532-890E-6E47B37406D9}"/>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5" name="Freeform: Shape 24">
            <a:extLst>
              <a:ext uri="{FF2B5EF4-FFF2-40B4-BE49-F238E27FC236}">
                <a16:creationId xmlns:a16="http://schemas.microsoft.com/office/drawing/2014/main" id="{DB32BC37-87D6-483C-9658-108C3FBDFC68}"/>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54" name="Oval 53">
            <a:extLst>
              <a:ext uri="{FF2B5EF4-FFF2-40B4-BE49-F238E27FC236}">
                <a16:creationId xmlns:a16="http://schemas.microsoft.com/office/drawing/2014/main" id="{E394B79C-BEB7-4469-B989-664EF06AABC8}"/>
              </a:ext>
            </a:extLst>
          </p:cNvPr>
          <p:cNvSpPr/>
          <p:nvPr/>
        </p:nvSpPr>
        <p:spPr>
          <a:xfrm>
            <a:off x="7256977" y="508340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Oval 54">
            <a:extLst>
              <a:ext uri="{FF2B5EF4-FFF2-40B4-BE49-F238E27FC236}">
                <a16:creationId xmlns:a16="http://schemas.microsoft.com/office/drawing/2014/main" id="{FD62E422-4D82-412C-BD67-335770D6EA19}"/>
              </a:ext>
            </a:extLst>
          </p:cNvPr>
          <p:cNvSpPr/>
          <p:nvPr/>
        </p:nvSpPr>
        <p:spPr>
          <a:xfrm>
            <a:off x="4523724" y="170547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55">
            <a:extLst>
              <a:ext uri="{FF2B5EF4-FFF2-40B4-BE49-F238E27FC236}">
                <a16:creationId xmlns:a16="http://schemas.microsoft.com/office/drawing/2014/main" id="{646B0F60-813D-4016-9416-2703AFCF15F3}"/>
              </a:ext>
            </a:extLst>
          </p:cNvPr>
          <p:cNvSpPr/>
          <p:nvPr/>
        </p:nvSpPr>
        <p:spPr>
          <a:xfrm>
            <a:off x="3217347" y="607855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Oval 56">
            <a:extLst>
              <a:ext uri="{FF2B5EF4-FFF2-40B4-BE49-F238E27FC236}">
                <a16:creationId xmlns:a16="http://schemas.microsoft.com/office/drawing/2014/main" id="{4E8299B2-436D-47D8-A32B-9BFABC2441C9}"/>
              </a:ext>
            </a:extLst>
          </p:cNvPr>
          <p:cNvSpPr/>
          <p:nvPr/>
        </p:nvSpPr>
        <p:spPr>
          <a:xfrm>
            <a:off x="2823672" y="476580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 name="Picture 1"/>
          <p:cNvPicPr>
            <a:picLocks noChangeAspect="1"/>
          </p:cNvPicPr>
          <p:nvPr/>
        </p:nvPicPr>
        <p:blipFill>
          <a:blip r:embed="rId2"/>
          <a:stretch>
            <a:fillRect/>
          </a:stretch>
        </p:blipFill>
        <p:spPr>
          <a:xfrm>
            <a:off x="8466066" y="2588805"/>
            <a:ext cx="1722952" cy="1969088"/>
          </a:xfrm>
          <a:prstGeom prst="rect">
            <a:avLst/>
          </a:prstGeom>
        </p:spPr>
      </p:pic>
      <p:pic>
        <p:nvPicPr>
          <p:cNvPr id="3" name="Picture 2"/>
          <p:cNvPicPr>
            <a:picLocks noChangeAspect="1"/>
          </p:cNvPicPr>
          <p:nvPr/>
        </p:nvPicPr>
        <p:blipFill>
          <a:blip r:embed="rId3"/>
          <a:stretch>
            <a:fillRect/>
          </a:stretch>
        </p:blipFill>
        <p:spPr>
          <a:xfrm>
            <a:off x="-82676" y="22546"/>
            <a:ext cx="2426418" cy="1548518"/>
          </a:xfrm>
          <a:prstGeom prst="rect">
            <a:avLst/>
          </a:prstGeom>
        </p:spPr>
      </p:pic>
      <p:pic>
        <p:nvPicPr>
          <p:cNvPr id="4" name="Picture 3"/>
          <p:cNvPicPr>
            <a:picLocks noChangeAspect="1"/>
          </p:cNvPicPr>
          <p:nvPr/>
        </p:nvPicPr>
        <p:blipFill>
          <a:blip r:embed="rId4"/>
          <a:stretch>
            <a:fillRect/>
          </a:stretch>
        </p:blipFill>
        <p:spPr>
          <a:xfrm>
            <a:off x="206937" y="4252871"/>
            <a:ext cx="1814906" cy="2605128"/>
          </a:xfrm>
          <a:prstGeom prst="rect">
            <a:avLst/>
          </a:prstGeom>
        </p:spPr>
      </p:pic>
      <p:pic>
        <p:nvPicPr>
          <p:cNvPr id="5" name="Picture 4"/>
          <p:cNvPicPr>
            <a:picLocks noChangeAspect="1"/>
          </p:cNvPicPr>
          <p:nvPr/>
        </p:nvPicPr>
        <p:blipFill>
          <a:blip r:embed="rId5"/>
          <a:stretch>
            <a:fillRect/>
          </a:stretch>
        </p:blipFill>
        <p:spPr>
          <a:xfrm rot="1516545">
            <a:off x="10249137" y="193756"/>
            <a:ext cx="1629339" cy="1148684"/>
          </a:xfrm>
          <a:prstGeom prst="rect">
            <a:avLst/>
          </a:prstGeom>
        </p:spPr>
      </p:pic>
      <p:pic>
        <p:nvPicPr>
          <p:cNvPr id="6" name="Picture 5"/>
          <p:cNvPicPr>
            <a:picLocks noChangeAspect="1"/>
          </p:cNvPicPr>
          <p:nvPr/>
        </p:nvPicPr>
        <p:blipFill>
          <a:blip r:embed="rId6"/>
          <a:stretch>
            <a:fillRect/>
          </a:stretch>
        </p:blipFill>
        <p:spPr>
          <a:xfrm>
            <a:off x="1789472" y="1198448"/>
            <a:ext cx="1330388" cy="1330388"/>
          </a:xfrm>
          <a:prstGeom prst="rect">
            <a:avLst/>
          </a:prstGeom>
        </p:spPr>
      </p:pic>
      <p:pic>
        <p:nvPicPr>
          <p:cNvPr id="11" name="Picture 10"/>
          <p:cNvPicPr>
            <a:picLocks noChangeAspect="1"/>
          </p:cNvPicPr>
          <p:nvPr/>
        </p:nvPicPr>
        <p:blipFill>
          <a:blip r:embed="rId7"/>
          <a:stretch>
            <a:fillRect/>
          </a:stretch>
        </p:blipFill>
        <p:spPr>
          <a:xfrm>
            <a:off x="10447500" y="4765805"/>
            <a:ext cx="1598213" cy="2001936"/>
          </a:xfrm>
          <a:prstGeom prst="rect">
            <a:avLst/>
          </a:prstGeom>
        </p:spPr>
      </p:pic>
    </p:spTree>
    <p:extLst>
      <p:ext uri="{BB962C8B-B14F-4D97-AF65-F5344CB8AC3E}">
        <p14:creationId xmlns:p14="http://schemas.microsoft.com/office/powerpoint/2010/main" val="3154725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0-#ppt_w/2"/>
                                          </p:val>
                                        </p:tav>
                                        <p:tav tm="100000">
                                          <p:val>
                                            <p:strVal val="#ppt_x"/>
                                          </p:val>
                                        </p:tav>
                                      </p:tavLst>
                                    </p:anim>
                                    <p:anim calcmode="lin" valueType="num">
                                      <p:cBhvr additive="base">
                                        <p:cTn id="23" dur="500" fill="hold"/>
                                        <p:tgtEl>
                                          <p:spTgt spid="3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animBg="1"/>
      <p:bldP spid="41"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1454775"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p:nvPr/>
        </p:nvCxnSpPr>
        <p:spPr>
          <a:xfrm>
            <a:off x="2160033"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26A87BD-BAB0-4ADB-9525-6605EED54126}"/>
              </a:ext>
            </a:extLst>
          </p:cNvPr>
          <p:cNvSpPr/>
          <p:nvPr/>
        </p:nvSpPr>
        <p:spPr>
          <a:xfrm>
            <a:off x="4550922"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6" name="Straight Connector 25">
            <a:extLst>
              <a:ext uri="{FF2B5EF4-FFF2-40B4-BE49-F238E27FC236}">
                <a16:creationId xmlns:a16="http://schemas.microsoft.com/office/drawing/2014/main" id="{C901A7F9-BB6A-40F2-BAD8-323338FA11B2}"/>
              </a:ext>
            </a:extLst>
          </p:cNvPr>
          <p:cNvCxnSpPr/>
          <p:nvPr/>
        </p:nvCxnSpPr>
        <p:spPr>
          <a:xfrm>
            <a:off x="5248012"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1B08DB8-9D3E-491A-AD77-E71646D6A674}"/>
              </a:ext>
            </a:extLst>
          </p:cNvPr>
          <p:cNvSpPr/>
          <p:nvPr/>
        </p:nvSpPr>
        <p:spPr>
          <a:xfrm>
            <a:off x="7638570" y="287983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Oval 41">
            <a:extLst>
              <a:ext uri="{FF2B5EF4-FFF2-40B4-BE49-F238E27FC236}">
                <a16:creationId xmlns:a16="http://schemas.microsoft.com/office/drawing/2014/main" id="{7B760311-D45C-43EA-A096-BB9B3B108BAB}"/>
              </a:ext>
            </a:extLst>
          </p:cNvPr>
          <p:cNvSpPr/>
          <p:nvPr/>
        </p:nvSpPr>
        <p:spPr>
          <a:xfrm>
            <a:off x="7638570" y="4624078"/>
            <a:ext cx="716384" cy="716384"/>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Oval 46">
            <a:extLst>
              <a:ext uri="{FF2B5EF4-FFF2-40B4-BE49-F238E27FC236}">
                <a16:creationId xmlns:a16="http://schemas.microsoft.com/office/drawing/2014/main" id="{0DECB40A-4838-47F9-98B6-1E5FF74A5251}"/>
              </a:ext>
            </a:extLst>
          </p:cNvPr>
          <p:cNvSpPr/>
          <p:nvPr/>
        </p:nvSpPr>
        <p:spPr>
          <a:xfrm>
            <a:off x="1550025"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Oval 47">
            <a:extLst>
              <a:ext uri="{FF2B5EF4-FFF2-40B4-BE49-F238E27FC236}">
                <a16:creationId xmlns:a16="http://schemas.microsoft.com/office/drawing/2014/main" id="{07209B07-76DE-454A-AC9C-CD2B2D707475}"/>
              </a:ext>
            </a:extLst>
          </p:cNvPr>
          <p:cNvSpPr/>
          <p:nvPr/>
        </p:nvSpPr>
        <p:spPr>
          <a:xfrm>
            <a:off x="1550025" y="471932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Oval 48">
            <a:extLst>
              <a:ext uri="{FF2B5EF4-FFF2-40B4-BE49-F238E27FC236}">
                <a16:creationId xmlns:a16="http://schemas.microsoft.com/office/drawing/2014/main" id="{570FAD48-2C1D-4D31-B7CC-BFC167EFE389}"/>
              </a:ext>
            </a:extLst>
          </p:cNvPr>
          <p:cNvSpPr/>
          <p:nvPr/>
        </p:nvSpPr>
        <p:spPr>
          <a:xfrm>
            <a:off x="7731439"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Oval 50">
            <a:extLst>
              <a:ext uri="{FF2B5EF4-FFF2-40B4-BE49-F238E27FC236}">
                <a16:creationId xmlns:a16="http://schemas.microsoft.com/office/drawing/2014/main" id="{1C2BCF99-B9A3-453E-898D-D393A59F6F78}"/>
              </a:ext>
            </a:extLst>
          </p:cNvPr>
          <p:cNvSpPr/>
          <p:nvPr/>
        </p:nvSpPr>
        <p:spPr>
          <a:xfrm>
            <a:off x="7731439" y="471932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Oval 51">
            <a:extLst>
              <a:ext uri="{FF2B5EF4-FFF2-40B4-BE49-F238E27FC236}">
                <a16:creationId xmlns:a16="http://schemas.microsoft.com/office/drawing/2014/main" id="{EF32F5C2-95B6-4E94-B09B-DB0B34BDDD72}"/>
              </a:ext>
            </a:extLst>
          </p:cNvPr>
          <p:cNvSpPr/>
          <p:nvPr/>
        </p:nvSpPr>
        <p:spPr>
          <a:xfrm>
            <a:off x="4646623" y="2975088"/>
            <a:ext cx="525884" cy="52588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0" name="Group 59">
            <a:extLst>
              <a:ext uri="{FF2B5EF4-FFF2-40B4-BE49-F238E27FC236}">
                <a16:creationId xmlns:a16="http://schemas.microsoft.com/office/drawing/2014/main" id="{4350D54A-B9E1-4558-813D-2444860A7A04}"/>
              </a:ext>
            </a:extLst>
          </p:cNvPr>
          <p:cNvGrpSpPr/>
          <p:nvPr/>
        </p:nvGrpSpPr>
        <p:grpSpPr>
          <a:xfrm>
            <a:off x="1659220" y="3084283"/>
            <a:ext cx="307494" cy="307494"/>
            <a:chOff x="6158672" y="3675083"/>
            <a:chExt cx="787340" cy="787340"/>
          </a:xfrm>
          <a:solidFill>
            <a:schemeClr val="bg1"/>
          </a:solidFill>
        </p:grpSpPr>
        <p:sp>
          <p:nvSpPr>
            <p:cNvPr id="61" name="Circle: Hollow 60">
              <a:extLst>
                <a:ext uri="{FF2B5EF4-FFF2-40B4-BE49-F238E27FC236}">
                  <a16:creationId xmlns:a16="http://schemas.microsoft.com/office/drawing/2014/main" id="{A6981F85-25CD-4CAB-B03C-6C3D99487A4E}"/>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62" name="Group 61">
              <a:extLst>
                <a:ext uri="{FF2B5EF4-FFF2-40B4-BE49-F238E27FC236}">
                  <a16:creationId xmlns:a16="http://schemas.microsoft.com/office/drawing/2014/main" id="{C4441DD5-232F-42B1-9764-34D42FA531C3}"/>
                </a:ext>
              </a:extLst>
            </p:cNvPr>
            <p:cNvGrpSpPr/>
            <p:nvPr/>
          </p:nvGrpSpPr>
          <p:grpSpPr>
            <a:xfrm rot="2700000">
              <a:off x="6448659" y="3791777"/>
              <a:ext cx="184399" cy="468434"/>
              <a:chOff x="6533720" y="3754616"/>
              <a:chExt cx="184399" cy="468434"/>
            </a:xfrm>
            <a:grpFill/>
          </p:grpSpPr>
          <p:sp>
            <p:nvSpPr>
              <p:cNvPr id="63" name="Rectangle: Rounded Corners 62">
                <a:extLst>
                  <a:ext uri="{FF2B5EF4-FFF2-40B4-BE49-F238E27FC236}">
                    <a16:creationId xmlns:a16="http://schemas.microsoft.com/office/drawing/2014/main" id="{42232A70-814E-43C5-A216-0A6163221105}"/>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4" name="Rectangle: Rounded Corners 63">
                <a:extLst>
                  <a:ext uri="{FF2B5EF4-FFF2-40B4-BE49-F238E27FC236}">
                    <a16:creationId xmlns:a16="http://schemas.microsoft.com/office/drawing/2014/main" id="{D9EF8819-85DD-442F-A4D1-8F6E046659B9}"/>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65" name="Group 64">
            <a:extLst>
              <a:ext uri="{FF2B5EF4-FFF2-40B4-BE49-F238E27FC236}">
                <a16:creationId xmlns:a16="http://schemas.microsoft.com/office/drawing/2014/main" id="{9BF23AA2-DC44-4001-963A-EDEF4D1AC528}"/>
              </a:ext>
            </a:extLst>
          </p:cNvPr>
          <p:cNvGrpSpPr/>
          <p:nvPr/>
        </p:nvGrpSpPr>
        <p:grpSpPr>
          <a:xfrm>
            <a:off x="4757592" y="3084283"/>
            <a:ext cx="307494" cy="307494"/>
            <a:chOff x="6158672" y="3675083"/>
            <a:chExt cx="787340" cy="787340"/>
          </a:xfrm>
          <a:solidFill>
            <a:schemeClr val="bg1"/>
          </a:solidFill>
        </p:grpSpPr>
        <p:sp>
          <p:nvSpPr>
            <p:cNvPr id="66" name="Circle: Hollow 65">
              <a:extLst>
                <a:ext uri="{FF2B5EF4-FFF2-40B4-BE49-F238E27FC236}">
                  <a16:creationId xmlns:a16="http://schemas.microsoft.com/office/drawing/2014/main" id="{57299D76-6F18-48E2-A123-E590F8617AFD}"/>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67" name="Group 66">
              <a:extLst>
                <a:ext uri="{FF2B5EF4-FFF2-40B4-BE49-F238E27FC236}">
                  <a16:creationId xmlns:a16="http://schemas.microsoft.com/office/drawing/2014/main" id="{5E154BEC-20E3-4FC1-BCEE-2179D1D73580}"/>
                </a:ext>
              </a:extLst>
            </p:cNvPr>
            <p:cNvGrpSpPr/>
            <p:nvPr/>
          </p:nvGrpSpPr>
          <p:grpSpPr>
            <a:xfrm rot="2700000">
              <a:off x="6448659" y="3791777"/>
              <a:ext cx="184399" cy="468434"/>
              <a:chOff x="6533720" y="3754616"/>
              <a:chExt cx="184399" cy="468434"/>
            </a:xfrm>
            <a:grpFill/>
          </p:grpSpPr>
          <p:sp>
            <p:nvSpPr>
              <p:cNvPr id="68" name="Rectangle: Rounded Corners 67">
                <a:extLst>
                  <a:ext uri="{FF2B5EF4-FFF2-40B4-BE49-F238E27FC236}">
                    <a16:creationId xmlns:a16="http://schemas.microsoft.com/office/drawing/2014/main" id="{6736EDE9-4735-4A42-823E-E708B04A06C9}"/>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9" name="Rectangle: Rounded Corners 68">
                <a:extLst>
                  <a:ext uri="{FF2B5EF4-FFF2-40B4-BE49-F238E27FC236}">
                    <a16:creationId xmlns:a16="http://schemas.microsoft.com/office/drawing/2014/main" id="{90E9FBD7-F69D-4DEC-8D1D-AE7C6291550F}"/>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71" name="TextBox 70">
            <a:extLst>
              <a:ext uri="{FF2B5EF4-FFF2-40B4-BE49-F238E27FC236}">
                <a16:creationId xmlns:a16="http://schemas.microsoft.com/office/drawing/2014/main" id="{ABE3D059-B595-414F-981D-6E43EAF82DC6}"/>
              </a:ext>
            </a:extLst>
          </p:cNvPr>
          <p:cNvSpPr txBox="1"/>
          <p:nvPr/>
        </p:nvSpPr>
        <p:spPr>
          <a:xfrm>
            <a:off x="2200433" y="2629994"/>
            <a:ext cx="2350489" cy="353943"/>
          </a:xfrm>
          <a:prstGeom prst="rect">
            <a:avLst/>
          </a:prstGeom>
          <a:noFill/>
        </p:spPr>
        <p:txBody>
          <a:bodyPr wrap="square" rtlCol="0">
            <a:spAutoFit/>
          </a:bodyPr>
          <a:lstStyle/>
          <a:p>
            <a:pPr algn="ctr"/>
            <a:r>
              <a:rPr lang="en-US" sz="1700" b="1" dirty="0">
                <a:solidFill>
                  <a:schemeClr val="bg1">
                    <a:lumMod val="95000"/>
                  </a:schemeClr>
                </a:solidFill>
                <a:latin typeface="+mj-lt"/>
              </a:rPr>
              <a:t>M</a:t>
            </a:r>
            <a:r>
              <a:rPr lang="vi-VN" sz="1700" b="1" dirty="0">
                <a:solidFill>
                  <a:schemeClr val="bg1">
                    <a:lumMod val="95000"/>
                  </a:schemeClr>
                </a:solidFill>
                <a:latin typeface="+mj-lt"/>
              </a:rPr>
              <a:t>ở đầu</a:t>
            </a:r>
            <a:endParaRPr lang="en-US" sz="1700" b="1" dirty="0">
              <a:solidFill>
                <a:schemeClr val="bg1">
                  <a:lumMod val="95000"/>
                </a:schemeClr>
              </a:solidFill>
              <a:latin typeface="+mj-lt"/>
            </a:endParaRPr>
          </a:p>
        </p:txBody>
      </p:sp>
      <p:sp>
        <p:nvSpPr>
          <p:cNvPr id="72" name="TextBox 71">
            <a:extLst>
              <a:ext uri="{FF2B5EF4-FFF2-40B4-BE49-F238E27FC236}">
                <a16:creationId xmlns:a16="http://schemas.microsoft.com/office/drawing/2014/main" id="{9FC85F51-F3DF-4838-88E3-281625606B29}"/>
              </a:ext>
            </a:extLst>
          </p:cNvPr>
          <p:cNvSpPr txBox="1"/>
          <p:nvPr/>
        </p:nvSpPr>
        <p:spPr>
          <a:xfrm>
            <a:off x="2393090" y="3232164"/>
            <a:ext cx="1943324" cy="584775"/>
          </a:xfrm>
          <a:prstGeom prst="rect">
            <a:avLst/>
          </a:prstGeom>
          <a:noFill/>
        </p:spPr>
        <p:txBody>
          <a:bodyPr wrap="square" rtlCol="0">
            <a:spAutoFit/>
          </a:bodyPr>
          <a:lstStyle/>
          <a:p>
            <a:pPr algn="ctr"/>
            <a:r>
              <a:rPr lang="en-US" sz="1600">
                <a:solidFill>
                  <a:schemeClr val="bg1">
                    <a:lumMod val="95000"/>
                  </a:schemeClr>
                </a:solidFill>
                <a:latin typeface="+mj-lt"/>
              </a:rPr>
              <a:t>Khảo sát, mô tả yêu cầu bài toán</a:t>
            </a:r>
            <a:endParaRPr lang="en-US" sz="1600" dirty="0">
              <a:solidFill>
                <a:schemeClr val="bg1">
                  <a:lumMod val="95000"/>
                </a:schemeClr>
              </a:solidFill>
              <a:latin typeface="+mj-lt"/>
            </a:endParaRPr>
          </a:p>
        </p:txBody>
      </p:sp>
      <p:sp>
        <p:nvSpPr>
          <p:cNvPr id="76" name="TextBox 75">
            <a:extLst>
              <a:ext uri="{FF2B5EF4-FFF2-40B4-BE49-F238E27FC236}">
                <a16:creationId xmlns:a16="http://schemas.microsoft.com/office/drawing/2014/main" id="{4F9DF163-1D97-4A4E-A860-CFAE6FC983C4}"/>
              </a:ext>
            </a:extLst>
          </p:cNvPr>
          <p:cNvSpPr txBox="1"/>
          <p:nvPr/>
        </p:nvSpPr>
        <p:spPr>
          <a:xfrm>
            <a:off x="5248012" y="3360862"/>
            <a:ext cx="2588800" cy="830997"/>
          </a:xfrm>
          <a:prstGeom prst="rect">
            <a:avLst/>
          </a:prstGeom>
          <a:noFill/>
        </p:spPr>
        <p:txBody>
          <a:bodyPr wrap="square" rtlCol="0">
            <a:spAutoFit/>
          </a:bodyPr>
          <a:lstStyle/>
          <a:p>
            <a:pPr algn="ctr"/>
            <a:r>
              <a:rPr lang="en-US" sz="1600">
                <a:solidFill>
                  <a:schemeClr val="bg1">
                    <a:lumMod val="95000"/>
                  </a:schemeClr>
                </a:solidFill>
                <a:latin typeface="+mj-lt"/>
              </a:rPr>
              <a:t>Thiết kế CDSL</a:t>
            </a:r>
          </a:p>
          <a:p>
            <a:pPr algn="ctr"/>
            <a:r>
              <a:rPr lang="en-US" sz="1600">
                <a:solidFill>
                  <a:schemeClr val="bg1">
                    <a:lumMod val="95000"/>
                  </a:schemeClr>
                </a:solidFill>
                <a:latin typeface="+mj-lt"/>
              </a:rPr>
              <a:t>Thiết kế các gói</a:t>
            </a:r>
          </a:p>
          <a:p>
            <a:pPr algn="ctr"/>
            <a:endParaRPr lang="en-US" sz="1600" dirty="0">
              <a:solidFill>
                <a:schemeClr val="bg1">
                  <a:lumMod val="95000"/>
                </a:schemeClr>
              </a:solidFill>
              <a:latin typeface="+mj-lt"/>
            </a:endParaRPr>
          </a:p>
        </p:txBody>
      </p:sp>
      <p:sp>
        <p:nvSpPr>
          <p:cNvPr id="79" name="TextBox 78">
            <a:extLst>
              <a:ext uri="{FF2B5EF4-FFF2-40B4-BE49-F238E27FC236}">
                <a16:creationId xmlns:a16="http://schemas.microsoft.com/office/drawing/2014/main" id="{5D09A032-D291-4410-9FAA-4EAA07478EA8}"/>
              </a:ext>
            </a:extLst>
          </p:cNvPr>
          <p:cNvSpPr txBox="1"/>
          <p:nvPr/>
        </p:nvSpPr>
        <p:spPr>
          <a:xfrm>
            <a:off x="8006775" y="2614605"/>
            <a:ext cx="3292222" cy="646331"/>
          </a:xfrm>
          <a:prstGeom prst="rect">
            <a:avLst/>
          </a:prstGeom>
          <a:noFill/>
        </p:spPr>
        <p:txBody>
          <a:bodyPr wrap="square" rtlCol="0">
            <a:spAutoFit/>
          </a:bodyPr>
          <a:lstStyle/>
          <a:p>
            <a:pPr algn="ctr"/>
            <a:r>
              <a:rPr lang="en-US" b="1">
                <a:solidFill>
                  <a:schemeClr val="bg1">
                    <a:lumMod val="95000"/>
                  </a:schemeClr>
                </a:solidFill>
                <a:latin typeface="+mj-lt"/>
              </a:rPr>
              <a:t>Xây dựng chương trình minh họa </a:t>
            </a:r>
            <a:endParaRPr lang="vi-VN" b="1" dirty="0">
              <a:solidFill>
                <a:schemeClr val="bg1">
                  <a:lumMod val="95000"/>
                </a:schemeClr>
              </a:solidFill>
              <a:latin typeface="+mj-lt"/>
            </a:endParaRPr>
          </a:p>
        </p:txBody>
      </p:sp>
      <p:sp>
        <p:nvSpPr>
          <p:cNvPr id="80" name="TextBox 79">
            <a:extLst>
              <a:ext uri="{FF2B5EF4-FFF2-40B4-BE49-F238E27FC236}">
                <a16:creationId xmlns:a16="http://schemas.microsoft.com/office/drawing/2014/main" id="{88369716-C51A-4BF8-BE75-A3ABEB6AF356}"/>
              </a:ext>
            </a:extLst>
          </p:cNvPr>
          <p:cNvSpPr txBox="1"/>
          <p:nvPr/>
        </p:nvSpPr>
        <p:spPr>
          <a:xfrm>
            <a:off x="8354954" y="3308372"/>
            <a:ext cx="2457002" cy="553998"/>
          </a:xfrm>
          <a:prstGeom prst="rect">
            <a:avLst/>
          </a:prstGeom>
          <a:noFill/>
        </p:spPr>
        <p:txBody>
          <a:bodyPr wrap="square" rtlCol="0">
            <a:spAutoFit/>
          </a:bodyPr>
          <a:lstStyle/>
          <a:p>
            <a:pPr algn="ctr"/>
            <a:r>
              <a:rPr lang="en-US" sz="1500">
                <a:solidFill>
                  <a:schemeClr val="bg1">
                    <a:lumMod val="95000"/>
                  </a:schemeClr>
                </a:solidFill>
                <a:latin typeface="+mj-lt"/>
              </a:rPr>
              <a:t>Giao diện minh họa các chức năng</a:t>
            </a:r>
            <a:endParaRPr lang="en-US" sz="1500" dirty="0">
              <a:solidFill>
                <a:schemeClr val="bg1">
                  <a:lumMod val="95000"/>
                </a:schemeClr>
              </a:solidFill>
              <a:latin typeface="+mj-lt"/>
            </a:endParaRPr>
          </a:p>
        </p:txBody>
      </p:sp>
      <p:sp>
        <p:nvSpPr>
          <p:cNvPr id="81" name="TextBox 80">
            <a:extLst>
              <a:ext uri="{FF2B5EF4-FFF2-40B4-BE49-F238E27FC236}">
                <a16:creationId xmlns:a16="http://schemas.microsoft.com/office/drawing/2014/main" id="{1F157457-5FBC-49E2-A470-8EAE4ED4ACB3}"/>
              </a:ext>
            </a:extLst>
          </p:cNvPr>
          <p:cNvSpPr txBox="1"/>
          <p:nvPr/>
        </p:nvSpPr>
        <p:spPr>
          <a:xfrm>
            <a:off x="7638787" y="4605147"/>
            <a:ext cx="3826684" cy="307777"/>
          </a:xfrm>
          <a:prstGeom prst="rect">
            <a:avLst/>
          </a:prstGeom>
          <a:noFill/>
        </p:spPr>
        <p:txBody>
          <a:bodyPr wrap="square" rtlCol="0">
            <a:spAutoFit/>
          </a:bodyPr>
          <a:lstStyle/>
          <a:p>
            <a:pPr algn="ctr"/>
            <a:r>
              <a:rPr lang="en-US" sz="1400" b="1">
                <a:solidFill>
                  <a:schemeClr val="bg1">
                    <a:lumMod val="95000"/>
                  </a:schemeClr>
                </a:solidFill>
                <a:latin typeface="+mj-lt"/>
              </a:rPr>
              <a:t>Kết luận </a:t>
            </a:r>
            <a:endParaRPr lang="en-US" sz="1400" b="1" dirty="0">
              <a:solidFill>
                <a:schemeClr val="bg1">
                  <a:lumMod val="95000"/>
                </a:schemeClr>
              </a:solidFill>
              <a:latin typeface="+mj-lt"/>
            </a:endParaRPr>
          </a:p>
        </p:txBody>
      </p:sp>
      <p:sp>
        <p:nvSpPr>
          <p:cNvPr id="82" name="TextBox 81">
            <a:extLst>
              <a:ext uri="{FF2B5EF4-FFF2-40B4-BE49-F238E27FC236}">
                <a16:creationId xmlns:a16="http://schemas.microsoft.com/office/drawing/2014/main" id="{16DB097F-A37D-48B1-B726-6845EB6AF2B6}"/>
              </a:ext>
            </a:extLst>
          </p:cNvPr>
          <p:cNvSpPr txBox="1"/>
          <p:nvPr/>
        </p:nvSpPr>
        <p:spPr>
          <a:xfrm>
            <a:off x="8505074" y="4997384"/>
            <a:ext cx="2212110" cy="584775"/>
          </a:xfrm>
          <a:prstGeom prst="rect">
            <a:avLst/>
          </a:prstGeom>
          <a:noFill/>
        </p:spPr>
        <p:txBody>
          <a:bodyPr wrap="square" rtlCol="0">
            <a:spAutoFit/>
          </a:bodyPr>
          <a:lstStyle/>
          <a:p>
            <a:pPr algn="ctr"/>
            <a:r>
              <a:rPr lang="en-US" sz="1600">
                <a:solidFill>
                  <a:schemeClr val="bg1">
                    <a:lumMod val="95000"/>
                  </a:schemeClr>
                </a:solidFill>
                <a:latin typeface="+mj-lt"/>
              </a:rPr>
              <a:t>Hướng phát triển của bài toán</a:t>
            </a:r>
            <a:endParaRPr lang="en-US" sz="1600" dirty="0">
              <a:solidFill>
                <a:schemeClr val="bg1">
                  <a:lumMod val="95000"/>
                </a:schemeClr>
              </a:solidFill>
              <a:latin typeface="+mj-lt"/>
            </a:endParaRPr>
          </a:p>
        </p:txBody>
      </p:sp>
      <p:cxnSp>
        <p:nvCxnSpPr>
          <p:cNvPr id="86" name="Straight Connector 85">
            <a:extLst>
              <a:ext uri="{FF2B5EF4-FFF2-40B4-BE49-F238E27FC236}">
                <a16:creationId xmlns:a16="http://schemas.microsoft.com/office/drawing/2014/main" id="{AE479DFD-3845-4DD8-B25A-9536B248A870}"/>
              </a:ext>
            </a:extLst>
          </p:cNvPr>
          <p:cNvCxnSpPr/>
          <p:nvPr/>
        </p:nvCxnSpPr>
        <p:spPr>
          <a:xfrm>
            <a:off x="8347003" y="323985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C9899C-D47E-4359-85A4-C4A1BE591142}"/>
              </a:ext>
            </a:extLst>
          </p:cNvPr>
          <p:cNvCxnSpPr/>
          <p:nvPr/>
        </p:nvCxnSpPr>
        <p:spPr>
          <a:xfrm>
            <a:off x="8347003" y="4984098"/>
            <a:ext cx="2390775" cy="0"/>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A619AC3-E04A-46C9-8066-1188452C3924}"/>
              </a:ext>
            </a:extLst>
          </p:cNvPr>
          <p:cNvCxnSpPr>
            <a:cxnSpLocks/>
          </p:cNvCxnSpPr>
          <p:nvPr/>
        </p:nvCxnSpPr>
        <p:spPr>
          <a:xfrm flipV="1">
            <a:off x="10717184" y="3243636"/>
            <a:ext cx="0" cy="1745225"/>
          </a:xfrm>
          <a:prstGeom prst="line">
            <a:avLst/>
          </a:prstGeom>
          <a:ln w="38100">
            <a:solidFill>
              <a:srgbClr val="837AD9"/>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4288A8D-D0D9-4F32-9A22-6735573DC65C}"/>
              </a:ext>
            </a:extLst>
          </p:cNvPr>
          <p:cNvGrpSpPr/>
          <p:nvPr/>
        </p:nvGrpSpPr>
        <p:grpSpPr>
          <a:xfrm>
            <a:off x="7836812" y="3084283"/>
            <a:ext cx="307494" cy="307494"/>
            <a:chOff x="6158672" y="3675083"/>
            <a:chExt cx="787340" cy="787340"/>
          </a:xfrm>
          <a:solidFill>
            <a:schemeClr val="bg1"/>
          </a:solidFill>
        </p:grpSpPr>
        <p:sp>
          <p:nvSpPr>
            <p:cNvPr id="100" name="Circle: Hollow 99">
              <a:extLst>
                <a:ext uri="{FF2B5EF4-FFF2-40B4-BE49-F238E27FC236}">
                  <a16:creationId xmlns:a16="http://schemas.microsoft.com/office/drawing/2014/main" id="{BD72FAC9-86D8-431D-B441-24EBE910A331}"/>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01" name="Group 100">
              <a:extLst>
                <a:ext uri="{FF2B5EF4-FFF2-40B4-BE49-F238E27FC236}">
                  <a16:creationId xmlns:a16="http://schemas.microsoft.com/office/drawing/2014/main" id="{D93C710D-7CBA-4FD2-AB60-CB361038D7BC}"/>
                </a:ext>
              </a:extLst>
            </p:cNvPr>
            <p:cNvGrpSpPr/>
            <p:nvPr/>
          </p:nvGrpSpPr>
          <p:grpSpPr>
            <a:xfrm rot="2700000">
              <a:off x="6448659" y="3791777"/>
              <a:ext cx="184399" cy="468434"/>
              <a:chOff x="6533720" y="3754616"/>
              <a:chExt cx="184399" cy="468434"/>
            </a:xfrm>
            <a:grpFill/>
          </p:grpSpPr>
          <p:sp>
            <p:nvSpPr>
              <p:cNvPr id="102" name="Rectangle: Rounded Corners 101">
                <a:extLst>
                  <a:ext uri="{FF2B5EF4-FFF2-40B4-BE49-F238E27FC236}">
                    <a16:creationId xmlns:a16="http://schemas.microsoft.com/office/drawing/2014/main" id="{9CEE517D-6A85-4A0B-8120-7038229D77C7}"/>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3" name="Rectangle: Rounded Corners 102">
                <a:extLst>
                  <a:ext uri="{FF2B5EF4-FFF2-40B4-BE49-F238E27FC236}">
                    <a16:creationId xmlns:a16="http://schemas.microsoft.com/office/drawing/2014/main" id="{AEBBD813-757C-4025-A83A-308A0C8E4423}"/>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09" name="Group 108">
            <a:extLst>
              <a:ext uri="{FF2B5EF4-FFF2-40B4-BE49-F238E27FC236}">
                <a16:creationId xmlns:a16="http://schemas.microsoft.com/office/drawing/2014/main" id="{EB079CA7-DB75-43B7-A56D-0311C7938095}"/>
              </a:ext>
            </a:extLst>
          </p:cNvPr>
          <p:cNvGrpSpPr/>
          <p:nvPr/>
        </p:nvGrpSpPr>
        <p:grpSpPr>
          <a:xfrm>
            <a:off x="7836812" y="4827722"/>
            <a:ext cx="307494" cy="307494"/>
            <a:chOff x="6158672" y="3675083"/>
            <a:chExt cx="787340" cy="787340"/>
          </a:xfrm>
          <a:solidFill>
            <a:schemeClr val="bg1"/>
          </a:solidFill>
        </p:grpSpPr>
        <p:sp>
          <p:nvSpPr>
            <p:cNvPr id="110" name="Circle: Hollow 109">
              <a:extLst>
                <a:ext uri="{FF2B5EF4-FFF2-40B4-BE49-F238E27FC236}">
                  <a16:creationId xmlns:a16="http://schemas.microsoft.com/office/drawing/2014/main" id="{B74FADB5-82EA-4992-8CC8-3DD2BCFFBE8A}"/>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11" name="Group 110">
              <a:extLst>
                <a:ext uri="{FF2B5EF4-FFF2-40B4-BE49-F238E27FC236}">
                  <a16:creationId xmlns:a16="http://schemas.microsoft.com/office/drawing/2014/main" id="{13DADC62-6D85-4173-8D38-A48B13A58C48}"/>
                </a:ext>
              </a:extLst>
            </p:cNvPr>
            <p:cNvGrpSpPr/>
            <p:nvPr/>
          </p:nvGrpSpPr>
          <p:grpSpPr>
            <a:xfrm rot="2700000">
              <a:off x="6448659" y="3791777"/>
              <a:ext cx="184399" cy="468434"/>
              <a:chOff x="6533720" y="3754616"/>
              <a:chExt cx="184399" cy="468434"/>
            </a:xfrm>
            <a:grpFill/>
          </p:grpSpPr>
          <p:sp>
            <p:nvSpPr>
              <p:cNvPr id="112" name="Rectangle: Rounded Corners 111">
                <a:extLst>
                  <a:ext uri="{FF2B5EF4-FFF2-40B4-BE49-F238E27FC236}">
                    <a16:creationId xmlns:a16="http://schemas.microsoft.com/office/drawing/2014/main" id="{EE929B84-AF33-49B2-901C-DB101EF214FB}"/>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3" name="Rectangle: Rounded Corners 112">
                <a:extLst>
                  <a:ext uri="{FF2B5EF4-FFF2-40B4-BE49-F238E27FC236}">
                    <a16:creationId xmlns:a16="http://schemas.microsoft.com/office/drawing/2014/main" id="{5FA99263-1AF0-485D-A360-9929715A9D43}"/>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3" name="TextBox 82">
            <a:extLst>
              <a:ext uri="{FF2B5EF4-FFF2-40B4-BE49-F238E27FC236}">
                <a16:creationId xmlns:a16="http://schemas.microsoft.com/office/drawing/2014/main" id="{BB64A95B-EAD6-4D41-8FCC-35E164F4C444}"/>
              </a:ext>
            </a:extLst>
          </p:cNvPr>
          <p:cNvSpPr txBox="1"/>
          <p:nvPr/>
        </p:nvSpPr>
        <p:spPr>
          <a:xfrm>
            <a:off x="1898627" y="489708"/>
            <a:ext cx="8687897" cy="830997"/>
          </a:xfrm>
          <a:prstGeom prst="rect">
            <a:avLst/>
          </a:prstGeom>
          <a:noFill/>
        </p:spPr>
        <p:txBody>
          <a:bodyPr wrap="square" rtlCol="0">
            <a:spAutoFit/>
          </a:bodyPr>
          <a:lstStyle/>
          <a:p>
            <a:pPr algn="ctr"/>
            <a:r>
              <a:rPr lang="vi-VN" sz="4800" b="1" dirty="0">
                <a:solidFill>
                  <a:schemeClr val="bg1">
                    <a:lumMod val="95000"/>
                  </a:schemeClr>
                </a:solidFill>
                <a:latin typeface="+mj-lt"/>
              </a:rPr>
              <a:t>NỘI DUNG TỔNG QUÁT</a:t>
            </a:r>
            <a:endParaRPr lang="en-US" sz="4800" b="1" dirty="0">
              <a:solidFill>
                <a:schemeClr val="bg1">
                  <a:lumMod val="95000"/>
                </a:schemeClr>
              </a:solidFill>
              <a:latin typeface="+mj-lt"/>
            </a:endParaRPr>
          </a:p>
        </p:txBody>
      </p:sp>
      <p:sp>
        <p:nvSpPr>
          <p:cNvPr id="85" name="TextBox 84">
            <a:extLst>
              <a:ext uri="{FF2B5EF4-FFF2-40B4-BE49-F238E27FC236}">
                <a16:creationId xmlns:a16="http://schemas.microsoft.com/office/drawing/2014/main" id="{FB558827-E092-49AD-A783-48C23EF9A625}"/>
              </a:ext>
            </a:extLst>
          </p:cNvPr>
          <p:cNvSpPr txBox="1"/>
          <p:nvPr/>
        </p:nvSpPr>
        <p:spPr>
          <a:xfrm>
            <a:off x="5100023" y="2629994"/>
            <a:ext cx="2675177" cy="369332"/>
          </a:xfrm>
          <a:prstGeom prst="rect">
            <a:avLst/>
          </a:prstGeom>
          <a:noFill/>
        </p:spPr>
        <p:txBody>
          <a:bodyPr wrap="square" rtlCol="0">
            <a:spAutoFit/>
          </a:bodyPr>
          <a:lstStyle/>
          <a:p>
            <a:pPr algn="ctr"/>
            <a:r>
              <a:rPr lang="en-US" b="1">
                <a:solidFill>
                  <a:schemeClr val="bg1">
                    <a:lumMod val="95000"/>
                  </a:schemeClr>
                </a:solidFill>
                <a:latin typeface="+mj-lt"/>
              </a:rPr>
              <a:t>Thiết kế chương trình</a:t>
            </a:r>
            <a:endParaRPr lang="en-US" b="1" dirty="0">
              <a:solidFill>
                <a:schemeClr val="bg1">
                  <a:lumMod val="95000"/>
                </a:schemeClr>
              </a:solidFill>
              <a:latin typeface="+mj-lt"/>
            </a:endParaRPr>
          </a:p>
        </p:txBody>
      </p:sp>
    </p:spTree>
    <p:extLst>
      <p:ext uri="{BB962C8B-B14F-4D97-AF65-F5344CB8AC3E}">
        <p14:creationId xmlns:p14="http://schemas.microsoft.com/office/powerpoint/2010/main" val="2509955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par>
                                <p:cTn id="19" presetID="53" presetClass="entr" presetSubtype="16"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250"/>
                                        <p:tgtEl>
                                          <p:spTgt spid="3"/>
                                        </p:tgtEl>
                                      </p:cBhvr>
                                    </p:animEffect>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25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cTn>
                              </p:par>
                              <p:par>
                                <p:cTn id="47" presetID="53" presetClass="entr" presetSubtype="16" fill="hold" nodeType="withEffect">
                                  <p:stCondLst>
                                    <p:cond delay="50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25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49"/>
                                        </p:tgtEl>
                                        <p:attrNameLst>
                                          <p:attrName>style.visibility</p:attrName>
                                        </p:attrNameLst>
                                      </p:cBhvr>
                                      <p:to>
                                        <p:strVal val="visible"/>
                                      </p:to>
                                    </p:set>
                                    <p:anim calcmode="lin" valueType="num">
                                      <p:cBhvr>
                                        <p:cTn id="72" dur="500" fill="hold"/>
                                        <p:tgtEl>
                                          <p:spTgt spid="49"/>
                                        </p:tgtEl>
                                        <p:attrNameLst>
                                          <p:attrName>ppt_w</p:attrName>
                                        </p:attrNameLst>
                                      </p:cBhvr>
                                      <p:tavLst>
                                        <p:tav tm="0">
                                          <p:val>
                                            <p:fltVal val="0"/>
                                          </p:val>
                                        </p:tav>
                                        <p:tav tm="100000">
                                          <p:val>
                                            <p:strVal val="#ppt_w"/>
                                          </p:val>
                                        </p:tav>
                                      </p:tavLst>
                                    </p:anim>
                                    <p:anim calcmode="lin" valueType="num">
                                      <p:cBhvr>
                                        <p:cTn id="73" dur="500" fill="hold"/>
                                        <p:tgtEl>
                                          <p:spTgt spid="49"/>
                                        </p:tgtEl>
                                        <p:attrNameLst>
                                          <p:attrName>ppt_h</p:attrName>
                                        </p:attrNameLst>
                                      </p:cBhvr>
                                      <p:tavLst>
                                        <p:tav tm="0">
                                          <p:val>
                                            <p:fltVal val="0"/>
                                          </p:val>
                                        </p:tav>
                                        <p:tav tm="100000">
                                          <p:val>
                                            <p:strVal val="#ppt_h"/>
                                          </p:val>
                                        </p:tav>
                                      </p:tavLst>
                                    </p:anim>
                                    <p:animEffect transition="in" filter="fade">
                                      <p:cBhvr>
                                        <p:cTn id="74" dur="500"/>
                                        <p:tgtEl>
                                          <p:spTgt spid="49"/>
                                        </p:tgtEl>
                                      </p:cBhvr>
                                    </p:animEffect>
                                  </p:childTnLst>
                                </p:cTn>
                              </p:par>
                              <p:par>
                                <p:cTn id="75" presetID="53" presetClass="entr" presetSubtype="16" fill="hold" nodeType="withEffect">
                                  <p:stCondLst>
                                    <p:cond delay="500"/>
                                  </p:stCondLst>
                                  <p:childTnLst>
                                    <p:set>
                                      <p:cBhvr>
                                        <p:cTn id="76" dur="1" fill="hold">
                                          <p:stCondLst>
                                            <p:cond delay="0"/>
                                          </p:stCondLst>
                                        </p:cTn>
                                        <p:tgtEl>
                                          <p:spTgt spid="99"/>
                                        </p:tgtEl>
                                        <p:attrNameLst>
                                          <p:attrName>style.visibility</p:attrName>
                                        </p:attrNameLst>
                                      </p:cBhvr>
                                      <p:to>
                                        <p:strVal val="visible"/>
                                      </p:to>
                                    </p:set>
                                    <p:anim calcmode="lin" valueType="num">
                                      <p:cBhvr>
                                        <p:cTn id="77" dur="500" fill="hold"/>
                                        <p:tgtEl>
                                          <p:spTgt spid="99"/>
                                        </p:tgtEl>
                                        <p:attrNameLst>
                                          <p:attrName>ppt_w</p:attrName>
                                        </p:attrNameLst>
                                      </p:cBhvr>
                                      <p:tavLst>
                                        <p:tav tm="0">
                                          <p:val>
                                            <p:fltVal val="0"/>
                                          </p:val>
                                        </p:tav>
                                        <p:tav tm="100000">
                                          <p:val>
                                            <p:strVal val="#ppt_w"/>
                                          </p:val>
                                        </p:tav>
                                      </p:tavLst>
                                    </p:anim>
                                    <p:anim calcmode="lin" valueType="num">
                                      <p:cBhvr>
                                        <p:cTn id="78" dur="500" fill="hold"/>
                                        <p:tgtEl>
                                          <p:spTgt spid="99"/>
                                        </p:tgtEl>
                                        <p:attrNameLst>
                                          <p:attrName>ppt_h</p:attrName>
                                        </p:attrNameLst>
                                      </p:cBhvr>
                                      <p:tavLst>
                                        <p:tav tm="0">
                                          <p:val>
                                            <p:fltVal val="0"/>
                                          </p:val>
                                        </p:tav>
                                        <p:tav tm="100000">
                                          <p:val>
                                            <p:strVal val="#ppt_h"/>
                                          </p:val>
                                        </p:tav>
                                      </p:tavLst>
                                    </p:anim>
                                    <p:animEffect transition="in" filter="fade">
                                      <p:cBhvr>
                                        <p:cTn id="79" dur="500"/>
                                        <p:tgtEl>
                                          <p:spTgt spid="99"/>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wipe(left)">
                                      <p:cBhvr>
                                        <p:cTn id="83" dur="250"/>
                                        <p:tgtEl>
                                          <p:spTgt spid="86"/>
                                        </p:tgtEl>
                                      </p:cBhvr>
                                    </p:animEffect>
                                  </p:childTnLst>
                                </p:cTn>
                              </p:par>
                            </p:childTnLst>
                          </p:cTn>
                        </p:par>
                        <p:par>
                          <p:cTn id="84" fill="hold">
                            <p:stCondLst>
                              <p:cond delay="1250"/>
                            </p:stCondLst>
                            <p:childTnLst>
                              <p:par>
                                <p:cTn id="85" presetID="10" presetClass="entr" presetSubtype="0" fill="hold" grpId="0" nodeType="after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500"/>
                                        <p:tgtEl>
                                          <p:spTgt spid="7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500"/>
                                        <p:tgtEl>
                                          <p:spTgt spid="8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wipe(up)">
                                      <p:cBhvr>
                                        <p:cTn id="95" dur="250"/>
                                        <p:tgtEl>
                                          <p:spTgt spid="88"/>
                                        </p:tgtEl>
                                      </p:cBhvr>
                                    </p:animEffect>
                                  </p:childTnLst>
                                </p:cTn>
                              </p:par>
                            </p:childTnLst>
                          </p:cTn>
                        </p:par>
                        <p:par>
                          <p:cTn id="96" fill="hold">
                            <p:stCondLst>
                              <p:cond delay="250"/>
                            </p:stCondLst>
                            <p:childTnLst>
                              <p:par>
                                <p:cTn id="97" presetID="22" presetClass="entr" presetSubtype="2" fill="hold" nodeType="after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wipe(right)">
                                      <p:cBhvr>
                                        <p:cTn id="99" dur="250"/>
                                        <p:tgtEl>
                                          <p:spTgt spid="87"/>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fade">
                                      <p:cBhvr>
                                        <p:cTn id="103" dur="500"/>
                                        <p:tgtEl>
                                          <p:spTgt spid="8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fade">
                                      <p:cBhvr>
                                        <p:cTn id="106" dur="500"/>
                                        <p:tgtEl>
                                          <p:spTgt spid="82"/>
                                        </p:tgtEl>
                                      </p:cBhvr>
                                    </p:animEffect>
                                  </p:childTnLst>
                                </p:cTn>
                              </p:par>
                            </p:childTnLst>
                          </p:cTn>
                        </p:par>
                        <p:par>
                          <p:cTn id="107" fill="hold">
                            <p:stCondLst>
                              <p:cond delay="1000"/>
                            </p:stCondLst>
                            <p:childTnLst>
                              <p:par>
                                <p:cTn id="108" presetID="53" presetClass="entr" presetSubtype="16" fill="hold" grpId="0" nodeType="afterEffect">
                                  <p:stCondLst>
                                    <p:cond delay="0"/>
                                  </p:stCondLst>
                                  <p:childTnLst>
                                    <p:set>
                                      <p:cBhvr>
                                        <p:cTn id="109" dur="1" fill="hold">
                                          <p:stCondLst>
                                            <p:cond delay="0"/>
                                          </p:stCondLst>
                                        </p:cTn>
                                        <p:tgtEl>
                                          <p:spTgt spid="42"/>
                                        </p:tgtEl>
                                        <p:attrNameLst>
                                          <p:attrName>style.visibility</p:attrName>
                                        </p:attrNameLst>
                                      </p:cBhvr>
                                      <p:to>
                                        <p:strVal val="visible"/>
                                      </p:to>
                                    </p:set>
                                    <p:anim calcmode="lin" valueType="num">
                                      <p:cBhvr>
                                        <p:cTn id="110" dur="500" fill="hold"/>
                                        <p:tgtEl>
                                          <p:spTgt spid="42"/>
                                        </p:tgtEl>
                                        <p:attrNameLst>
                                          <p:attrName>ppt_w</p:attrName>
                                        </p:attrNameLst>
                                      </p:cBhvr>
                                      <p:tavLst>
                                        <p:tav tm="0">
                                          <p:val>
                                            <p:fltVal val="0"/>
                                          </p:val>
                                        </p:tav>
                                        <p:tav tm="100000">
                                          <p:val>
                                            <p:strVal val="#ppt_w"/>
                                          </p:val>
                                        </p:tav>
                                      </p:tavLst>
                                    </p:anim>
                                    <p:anim calcmode="lin" valueType="num">
                                      <p:cBhvr>
                                        <p:cTn id="111" dur="500" fill="hold"/>
                                        <p:tgtEl>
                                          <p:spTgt spid="42"/>
                                        </p:tgtEl>
                                        <p:attrNameLst>
                                          <p:attrName>ppt_h</p:attrName>
                                        </p:attrNameLst>
                                      </p:cBhvr>
                                      <p:tavLst>
                                        <p:tav tm="0">
                                          <p:val>
                                            <p:fltVal val="0"/>
                                          </p:val>
                                        </p:tav>
                                        <p:tav tm="100000">
                                          <p:val>
                                            <p:strVal val="#ppt_h"/>
                                          </p:val>
                                        </p:tav>
                                      </p:tavLst>
                                    </p:anim>
                                    <p:animEffect transition="in" filter="fade">
                                      <p:cBhvr>
                                        <p:cTn id="112" dur="500"/>
                                        <p:tgtEl>
                                          <p:spTgt spid="42"/>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500" fill="hold"/>
                                        <p:tgtEl>
                                          <p:spTgt spid="51"/>
                                        </p:tgtEl>
                                        <p:attrNameLst>
                                          <p:attrName>ppt_w</p:attrName>
                                        </p:attrNameLst>
                                      </p:cBhvr>
                                      <p:tavLst>
                                        <p:tav tm="0">
                                          <p:val>
                                            <p:fltVal val="0"/>
                                          </p:val>
                                        </p:tav>
                                        <p:tav tm="100000">
                                          <p:val>
                                            <p:strVal val="#ppt_w"/>
                                          </p:val>
                                        </p:tav>
                                      </p:tavLst>
                                    </p:anim>
                                    <p:anim calcmode="lin" valueType="num">
                                      <p:cBhvr>
                                        <p:cTn id="116" dur="500" fill="hold"/>
                                        <p:tgtEl>
                                          <p:spTgt spid="51"/>
                                        </p:tgtEl>
                                        <p:attrNameLst>
                                          <p:attrName>ppt_h</p:attrName>
                                        </p:attrNameLst>
                                      </p:cBhvr>
                                      <p:tavLst>
                                        <p:tav tm="0">
                                          <p:val>
                                            <p:fltVal val="0"/>
                                          </p:val>
                                        </p:tav>
                                        <p:tav tm="100000">
                                          <p:val>
                                            <p:strVal val="#ppt_h"/>
                                          </p:val>
                                        </p:tav>
                                      </p:tavLst>
                                    </p:anim>
                                    <p:animEffect transition="in" filter="fade">
                                      <p:cBhvr>
                                        <p:cTn id="117" dur="500"/>
                                        <p:tgtEl>
                                          <p:spTgt spid="51"/>
                                        </p:tgtEl>
                                      </p:cBhvr>
                                    </p:animEffect>
                                  </p:childTnLst>
                                </p:cTn>
                              </p:par>
                              <p:par>
                                <p:cTn id="118" presetID="53" presetClass="entr" presetSubtype="16" fill="hold" nodeType="withEffect">
                                  <p:stCondLst>
                                    <p:cond delay="500"/>
                                  </p:stCondLst>
                                  <p:childTnLst>
                                    <p:set>
                                      <p:cBhvr>
                                        <p:cTn id="119" dur="1" fill="hold">
                                          <p:stCondLst>
                                            <p:cond delay="0"/>
                                          </p:stCondLst>
                                        </p:cTn>
                                        <p:tgtEl>
                                          <p:spTgt spid="109"/>
                                        </p:tgtEl>
                                        <p:attrNameLst>
                                          <p:attrName>style.visibility</p:attrName>
                                        </p:attrNameLst>
                                      </p:cBhvr>
                                      <p:to>
                                        <p:strVal val="visible"/>
                                      </p:to>
                                    </p:set>
                                    <p:anim calcmode="lin" valueType="num">
                                      <p:cBhvr>
                                        <p:cTn id="120" dur="500" fill="hold"/>
                                        <p:tgtEl>
                                          <p:spTgt spid="109"/>
                                        </p:tgtEl>
                                        <p:attrNameLst>
                                          <p:attrName>ppt_w</p:attrName>
                                        </p:attrNameLst>
                                      </p:cBhvr>
                                      <p:tavLst>
                                        <p:tav tm="0">
                                          <p:val>
                                            <p:fltVal val="0"/>
                                          </p:val>
                                        </p:tav>
                                        <p:tav tm="100000">
                                          <p:val>
                                            <p:strVal val="#ppt_w"/>
                                          </p:val>
                                        </p:tav>
                                      </p:tavLst>
                                    </p:anim>
                                    <p:anim calcmode="lin" valueType="num">
                                      <p:cBhvr>
                                        <p:cTn id="121" dur="500" fill="hold"/>
                                        <p:tgtEl>
                                          <p:spTgt spid="109"/>
                                        </p:tgtEl>
                                        <p:attrNameLst>
                                          <p:attrName>ppt_h</p:attrName>
                                        </p:attrNameLst>
                                      </p:cBhvr>
                                      <p:tavLst>
                                        <p:tav tm="0">
                                          <p:val>
                                            <p:fltVal val="0"/>
                                          </p:val>
                                        </p:tav>
                                        <p:tav tm="100000">
                                          <p:val>
                                            <p:strVal val="#ppt_h"/>
                                          </p:val>
                                        </p:tav>
                                      </p:tavLst>
                                    </p:anim>
                                    <p:animEffect transition="in" filter="fade">
                                      <p:cBhvr>
                                        <p:cTn id="122" dur="500"/>
                                        <p:tgtEl>
                                          <p:spTgt spid="109"/>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48"/>
                                        </p:tgtEl>
                                        <p:attrNameLst>
                                          <p:attrName>style.visibility</p:attrName>
                                        </p:attrNameLst>
                                      </p:cBhvr>
                                      <p:to>
                                        <p:strVal val="visible"/>
                                      </p:to>
                                    </p:set>
                                    <p:anim calcmode="lin" valueType="num">
                                      <p:cBhvr>
                                        <p:cTn id="125" dur="500" fill="hold"/>
                                        <p:tgtEl>
                                          <p:spTgt spid="48"/>
                                        </p:tgtEl>
                                        <p:attrNameLst>
                                          <p:attrName>ppt_w</p:attrName>
                                        </p:attrNameLst>
                                      </p:cBhvr>
                                      <p:tavLst>
                                        <p:tav tm="0">
                                          <p:val>
                                            <p:fltVal val="0"/>
                                          </p:val>
                                        </p:tav>
                                        <p:tav tm="100000">
                                          <p:val>
                                            <p:strVal val="#ppt_w"/>
                                          </p:val>
                                        </p:tav>
                                      </p:tavLst>
                                    </p:anim>
                                    <p:anim calcmode="lin" valueType="num">
                                      <p:cBhvr>
                                        <p:cTn id="126" dur="500" fill="hold"/>
                                        <p:tgtEl>
                                          <p:spTgt spid="48"/>
                                        </p:tgtEl>
                                        <p:attrNameLst>
                                          <p:attrName>ppt_h</p:attrName>
                                        </p:attrNameLst>
                                      </p:cBhvr>
                                      <p:tavLst>
                                        <p:tav tm="0">
                                          <p:val>
                                            <p:fltVal val="0"/>
                                          </p:val>
                                        </p:tav>
                                        <p:tav tm="100000">
                                          <p:val>
                                            <p:strVal val="#ppt_h"/>
                                          </p:val>
                                        </p:tav>
                                      </p:tavLst>
                                    </p:anim>
                                    <p:animEffect transition="in" filter="fade">
                                      <p:cBhvr>
                                        <p:cTn id="1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1" grpId="0" animBg="1"/>
      <p:bldP spid="27" grpId="0" animBg="1"/>
      <p:bldP spid="42" grpId="0" animBg="1"/>
      <p:bldP spid="47" grpId="0" animBg="1"/>
      <p:bldP spid="48" grpId="0" animBg="1"/>
      <p:bldP spid="49" grpId="0" animBg="1"/>
      <p:bldP spid="51" grpId="0" animBg="1"/>
      <p:bldP spid="52" grpId="0" animBg="1"/>
      <p:bldP spid="71" grpId="0"/>
      <p:bldP spid="72" grpId="0"/>
      <p:bldP spid="76" grpId="0"/>
      <p:bldP spid="79" grpId="0"/>
      <p:bldP spid="80" grpId="0"/>
      <p:bldP spid="81" grpId="0"/>
      <p:bldP spid="82" grpId="0"/>
      <p:bldP spid="83"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747052" y="1769417"/>
            <a:ext cx="2667000" cy="461665"/>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TextBox 8">
            <a:extLst>
              <a:ext uri="{FF2B5EF4-FFF2-40B4-BE49-F238E27FC236}">
                <a16:creationId xmlns:a16="http://schemas.microsoft.com/office/drawing/2014/main" id="{D72F2E84-2961-4323-B516-36F4BF0812BD}"/>
              </a:ext>
            </a:extLst>
          </p:cNvPr>
          <p:cNvSpPr txBox="1"/>
          <p:nvPr/>
        </p:nvSpPr>
        <p:spPr>
          <a:xfrm>
            <a:off x="624372" y="2266950"/>
            <a:ext cx="4912360" cy="1323439"/>
          </a:xfrm>
          <a:prstGeom prst="rect">
            <a:avLst/>
          </a:prstGeom>
          <a:noFill/>
        </p:spPr>
        <p:txBody>
          <a:bodyPr wrap="square" rtlCol="0">
            <a:spAutoFit/>
          </a:bodyPr>
          <a:lstStyle/>
          <a:p>
            <a:pPr algn="ctr"/>
            <a:r>
              <a:rPr lang="vi-VN" sz="8000" b="1" dirty="0">
                <a:solidFill>
                  <a:schemeClr val="bg1">
                    <a:lumMod val="95000"/>
                  </a:schemeClr>
                </a:solidFill>
                <a:latin typeface="+mj-lt"/>
              </a:rPr>
              <a:t>1</a:t>
            </a:r>
            <a:r>
              <a:rPr lang="en-US" sz="8000" b="1" dirty="0">
                <a:solidFill>
                  <a:schemeClr val="bg1">
                    <a:lumMod val="95000"/>
                  </a:schemeClr>
                </a:solidFill>
                <a:latin typeface="+mj-lt"/>
              </a:rPr>
              <a:t>.</a:t>
            </a:r>
            <a:r>
              <a:rPr lang="vi-VN" sz="8000" b="1" dirty="0">
                <a:solidFill>
                  <a:srgbClr val="837AD9"/>
                </a:solidFill>
                <a:latin typeface="+mj-lt"/>
              </a:rPr>
              <a:t>2</a:t>
            </a:r>
            <a:r>
              <a:rPr lang="en-US" sz="8000" b="1" dirty="0">
                <a:solidFill>
                  <a:srgbClr val="837AD9"/>
                </a:solidFill>
                <a:latin typeface="+mj-lt"/>
              </a:rPr>
              <a:t>.</a:t>
            </a:r>
            <a:r>
              <a:rPr lang="vi-VN" sz="8000" b="1" dirty="0">
                <a:solidFill>
                  <a:srgbClr val="837AD9"/>
                </a:solidFill>
                <a:latin typeface="+mj-lt"/>
              </a:rPr>
              <a:t>3</a:t>
            </a:r>
            <a:r>
              <a:rPr lang="en-US" sz="8000" b="1" dirty="0">
                <a:solidFill>
                  <a:srgbClr val="837AD9"/>
                </a:solidFill>
                <a:latin typeface="+mj-lt"/>
              </a:rPr>
              <a:t>.</a:t>
            </a:r>
            <a:r>
              <a:rPr lang="vi-VN" sz="8000" b="1" dirty="0">
                <a:solidFill>
                  <a:srgbClr val="837AD9"/>
                </a:solidFill>
                <a:latin typeface="+mj-lt"/>
              </a:rPr>
              <a:t>4</a:t>
            </a:r>
            <a:r>
              <a:rPr lang="en-US" sz="8000" b="1" dirty="0">
                <a:solidFill>
                  <a:srgbClr val="837AD9"/>
                </a:solidFill>
                <a:latin typeface="+mj-lt"/>
              </a:rPr>
              <a:t>.</a:t>
            </a:r>
            <a:r>
              <a:rPr lang="vi-VN" sz="8000" b="1" dirty="0">
                <a:solidFill>
                  <a:srgbClr val="837AD9"/>
                </a:solidFill>
                <a:latin typeface="+mj-lt"/>
              </a:rPr>
              <a:t>5.</a:t>
            </a:r>
            <a:endParaRPr lang="en-US" sz="8000" b="1" dirty="0">
              <a:solidFill>
                <a:srgbClr val="837AD9"/>
              </a:solidFill>
              <a:latin typeface="+mj-lt"/>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787400" y="1799015"/>
            <a:ext cx="4495800" cy="384721"/>
          </a:xfrm>
          <a:prstGeom prst="rect">
            <a:avLst/>
          </a:prstGeom>
          <a:noFill/>
        </p:spPr>
        <p:txBody>
          <a:bodyPr wrap="square" rtlCol="0">
            <a:spAutoFit/>
          </a:bodyPr>
          <a:lstStyle/>
          <a:p>
            <a:pPr algn="ctr"/>
            <a:r>
              <a:rPr lang="en-US" sz="1900" b="1" dirty="0">
                <a:solidFill>
                  <a:schemeClr val="bg1"/>
                </a:solidFill>
                <a:latin typeface="+mj-lt"/>
              </a:rPr>
              <a:t>MỞ ĐẦU</a:t>
            </a:r>
          </a:p>
        </p:txBody>
      </p:sp>
      <p:sp>
        <p:nvSpPr>
          <p:cNvPr id="11" name="TextBox 10">
            <a:extLst>
              <a:ext uri="{FF2B5EF4-FFF2-40B4-BE49-F238E27FC236}">
                <a16:creationId xmlns:a16="http://schemas.microsoft.com/office/drawing/2014/main" id="{04090DBC-F4E3-4124-87B4-F61322613228}"/>
              </a:ext>
            </a:extLst>
          </p:cNvPr>
          <p:cNvSpPr txBox="1"/>
          <p:nvPr/>
        </p:nvSpPr>
        <p:spPr>
          <a:xfrm>
            <a:off x="611977" y="3481421"/>
            <a:ext cx="4846646" cy="400110"/>
          </a:xfrm>
          <a:prstGeom prst="rect">
            <a:avLst/>
          </a:prstGeom>
          <a:noFill/>
        </p:spPr>
        <p:txBody>
          <a:bodyPr wrap="square" rtlCol="0">
            <a:spAutoFit/>
          </a:bodyPr>
          <a:lstStyle/>
          <a:p>
            <a:pPr algn="ctr"/>
            <a:r>
              <a:rPr lang="vi-VN" sz="2000">
                <a:solidFill>
                  <a:schemeClr val="bg1">
                    <a:lumMod val="95000"/>
                  </a:schemeClr>
                </a:solidFill>
                <a:latin typeface="+mj-lt"/>
              </a:rPr>
              <a:t> </a:t>
            </a:r>
            <a:r>
              <a:rPr lang="en-US" sz="2000">
                <a:solidFill>
                  <a:schemeClr val="bg1">
                    <a:lumMod val="95000"/>
                  </a:schemeClr>
                </a:solidFill>
                <a:latin typeface="+mj-lt"/>
              </a:rPr>
              <a:t>Khảo sát, đặc tả yêu cầu bài toán.</a:t>
            </a:r>
            <a:endParaRPr lang="en-US" sz="2000" dirty="0">
              <a:solidFill>
                <a:schemeClr val="bg1">
                  <a:lumMod val="95000"/>
                </a:schemeClr>
              </a:solidFill>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123759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Oval 27">
            <a:extLst>
              <a:ext uri="{FF2B5EF4-FFF2-40B4-BE49-F238E27FC236}">
                <a16:creationId xmlns:a16="http://schemas.microsoft.com/office/drawing/2014/main" id="{00B32F4D-AFF4-45C8-BC5C-E148A1D7243E}"/>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6" name="Freeform: Shape 35">
            <a:extLst>
              <a:ext uri="{FF2B5EF4-FFF2-40B4-BE49-F238E27FC236}">
                <a16:creationId xmlns:a16="http://schemas.microsoft.com/office/drawing/2014/main" id="{7A9C94CC-83A1-4C62-91DE-76265189FFF0}"/>
              </a:ext>
            </a:extLst>
          </p:cNvPr>
          <p:cNvSpPr/>
          <p:nvPr/>
        </p:nvSpPr>
        <p:spPr>
          <a:xfrm rot="10800000">
            <a:off x="6089391" y="1006127"/>
            <a:ext cx="202098" cy="404196"/>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0" name="Freeform: Shape 39">
            <a:extLst>
              <a:ext uri="{FF2B5EF4-FFF2-40B4-BE49-F238E27FC236}">
                <a16:creationId xmlns:a16="http://schemas.microsoft.com/office/drawing/2014/main" id="{2AC94C54-9FD7-4760-AA60-8DCCCEE1A4A8}"/>
              </a:ext>
            </a:extLst>
          </p:cNvPr>
          <p:cNvSpPr/>
          <p:nvPr/>
        </p:nvSpPr>
        <p:spPr>
          <a:xfrm>
            <a:off x="5957928" y="107694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41" name="Group 40">
            <a:extLst>
              <a:ext uri="{FF2B5EF4-FFF2-40B4-BE49-F238E27FC236}">
                <a16:creationId xmlns:a16="http://schemas.microsoft.com/office/drawing/2014/main" id="{05257B44-D7A0-4607-8E46-2F3E08BF835F}"/>
              </a:ext>
            </a:extLst>
          </p:cNvPr>
          <p:cNvGrpSpPr/>
          <p:nvPr/>
        </p:nvGrpSpPr>
        <p:grpSpPr>
          <a:xfrm>
            <a:off x="787400" y="6005415"/>
            <a:ext cx="4495800" cy="385300"/>
            <a:chOff x="787400" y="6005415"/>
            <a:chExt cx="4495800" cy="385300"/>
          </a:xfrm>
        </p:grpSpPr>
        <p:sp>
          <p:nvSpPr>
            <p:cNvPr id="42" name="Rectangle: Rounded Corners 41">
              <a:extLst>
                <a:ext uri="{FF2B5EF4-FFF2-40B4-BE49-F238E27FC236}">
                  <a16:creationId xmlns:a16="http://schemas.microsoft.com/office/drawing/2014/main" id="{E54FEBB1-AB8D-42F2-AF7E-9361B81A3EB6}"/>
                </a:ext>
              </a:extLst>
            </p:cNvPr>
            <p:cNvSpPr/>
            <p:nvPr/>
          </p:nvSpPr>
          <p:spPr>
            <a:xfrm>
              <a:off x="1793081" y="6005415"/>
              <a:ext cx="2495221" cy="385300"/>
            </a:xfrm>
            <a:prstGeom prst="roundRect">
              <a:avLst>
                <a:gd name="adj" fmla="val 50000"/>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TextBox 42">
              <a:extLst>
                <a:ext uri="{FF2B5EF4-FFF2-40B4-BE49-F238E27FC236}">
                  <a16:creationId xmlns:a16="http://schemas.microsoft.com/office/drawing/2014/main" id="{C2EBF969-61A0-46CD-9565-F7CBCCF0F6E9}"/>
                </a:ext>
              </a:extLst>
            </p:cNvPr>
            <p:cNvSpPr txBox="1"/>
            <p:nvPr/>
          </p:nvSpPr>
          <p:spPr>
            <a:xfrm>
              <a:off x="787400" y="6045303"/>
              <a:ext cx="4495800" cy="307777"/>
            </a:xfrm>
            <a:prstGeom prst="rect">
              <a:avLst/>
            </a:prstGeom>
            <a:noFill/>
          </p:spPr>
          <p:txBody>
            <a:bodyPr wrap="square" rtlCol="0">
              <a:spAutoFit/>
            </a:bodyPr>
            <a:lstStyle/>
            <a:p>
              <a:pPr algn="ctr"/>
              <a:r>
                <a:rPr lang="en-US" sz="1400" b="1">
                  <a:solidFill>
                    <a:schemeClr val="bg1"/>
                  </a:solidFill>
                  <a:latin typeface="+mj-lt"/>
                </a:rPr>
                <a:t>Open Library</a:t>
              </a:r>
              <a:endParaRPr lang="en-US" sz="1400" b="1" dirty="0">
                <a:solidFill>
                  <a:schemeClr val="bg1"/>
                </a:solidFill>
                <a:latin typeface="+mj-lt"/>
              </a:endParaRPr>
            </a:p>
          </p:txBody>
        </p:sp>
      </p:grpSp>
      <p:sp>
        <p:nvSpPr>
          <p:cNvPr id="34" name="Oval 33">
            <a:extLst>
              <a:ext uri="{FF2B5EF4-FFF2-40B4-BE49-F238E27FC236}">
                <a16:creationId xmlns:a16="http://schemas.microsoft.com/office/drawing/2014/main" id="{33EFBAC1-D2A6-4BBB-A1CD-8F485617CFA4}"/>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Freeform: Shape 36">
            <a:extLst>
              <a:ext uri="{FF2B5EF4-FFF2-40B4-BE49-F238E27FC236}">
                <a16:creationId xmlns:a16="http://schemas.microsoft.com/office/drawing/2014/main" id="{E25BCDA3-0CF8-4918-88E7-AE8AB76D174D}"/>
              </a:ext>
            </a:extLst>
          </p:cNvPr>
          <p:cNvSpPr/>
          <p:nvPr/>
        </p:nvSpPr>
        <p:spPr>
          <a:xfrm rot="10800000">
            <a:off x="37229"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Freeform: Shape 37">
            <a:extLst>
              <a:ext uri="{FF2B5EF4-FFF2-40B4-BE49-F238E27FC236}">
                <a16:creationId xmlns:a16="http://schemas.microsoft.com/office/drawing/2014/main" id="{BDA95FD6-BA2C-495E-8A18-EF634F90B2B9}"/>
              </a:ext>
            </a:extLst>
          </p:cNvPr>
          <p:cNvSpPr/>
          <p:nvPr/>
        </p:nvSpPr>
        <p:spPr>
          <a:xfrm rot="10800000">
            <a:off x="37229"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208" y="2488239"/>
            <a:ext cx="6102792" cy="1881521"/>
          </a:xfrm>
          <a:prstGeom prst="rect">
            <a:avLst/>
          </a:prstGeom>
        </p:spPr>
      </p:pic>
    </p:spTree>
    <p:extLst>
      <p:ext uri="{BB962C8B-B14F-4D97-AF65-F5344CB8AC3E}">
        <p14:creationId xmlns:p14="http://schemas.microsoft.com/office/powerpoint/2010/main" val="3722846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barn(inVertical)">
                                      <p:cBhvr>
                                        <p:cTn id="26" dur="500"/>
                                        <p:tgtEl>
                                          <p:spTgt spid="36"/>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arn(inVertical)">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5" grpId="0" animBg="1"/>
      <p:bldP spid="36"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10308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19909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11585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6806359" y="1133285"/>
            <a:ext cx="4845486" cy="461665"/>
          </a:xfrm>
          <a:prstGeom prst="rect">
            <a:avLst/>
          </a:prstGeom>
          <a:noFill/>
        </p:spPr>
        <p:txBody>
          <a:bodyPr wrap="square" rtlCol="0">
            <a:spAutoFit/>
          </a:bodyPr>
          <a:lstStyle/>
          <a:p>
            <a:r>
              <a:rPr lang="vi-VN" sz="2400" b="1" dirty="0">
                <a:solidFill>
                  <a:schemeClr val="bg1">
                    <a:lumMod val="95000"/>
                  </a:schemeClr>
                </a:solidFill>
                <a:latin typeface="+mj-lt"/>
              </a:rPr>
              <a:t>Thực trạng hiện nay</a:t>
            </a:r>
            <a:endParaRPr lang="en-US" sz="2400" b="1" dirty="0">
              <a:solidFill>
                <a:schemeClr val="bg1">
                  <a:lumMod val="95000"/>
                </a:schemeClr>
              </a:solidFill>
              <a:latin typeface="+mj-lt"/>
            </a:endParaRPr>
          </a:p>
        </p:txBody>
      </p:sp>
      <p:sp>
        <p:nvSpPr>
          <p:cNvPr id="108" name="TextBox 107">
            <a:extLst>
              <a:ext uri="{FF2B5EF4-FFF2-40B4-BE49-F238E27FC236}">
                <a16:creationId xmlns:a16="http://schemas.microsoft.com/office/drawing/2014/main" id="{243A210A-3366-43AA-8E9F-141057DA669B}"/>
              </a:ext>
            </a:extLst>
          </p:cNvPr>
          <p:cNvSpPr txBox="1"/>
          <p:nvPr/>
        </p:nvSpPr>
        <p:spPr>
          <a:xfrm>
            <a:off x="1921080" y="1127983"/>
            <a:ext cx="3480464" cy="830997"/>
          </a:xfrm>
          <a:prstGeom prst="rect">
            <a:avLst/>
          </a:prstGeom>
          <a:noFill/>
        </p:spPr>
        <p:txBody>
          <a:bodyPr wrap="square" rtlCol="0">
            <a:spAutoFit/>
          </a:bodyPr>
          <a:lstStyle/>
          <a:p>
            <a:pPr marL="285750" indent="-285750">
              <a:buFont typeface="Arial" pitchFamily="34" charset="0"/>
              <a:buChar char="•"/>
            </a:pPr>
            <a:r>
              <a:rPr lang="en-AU" sz="1600">
                <a:solidFill>
                  <a:schemeClr val="bg1">
                    <a:lumMod val="95000"/>
                  </a:schemeClr>
                </a:solidFill>
                <a:latin typeface="+mj-lt"/>
              </a:rPr>
              <a:t>Chiến lược phát triển thư viện số tại Việt Nam đã và đang trên con đường hiện thực hóa</a:t>
            </a:r>
            <a:endParaRPr lang="en-US" sz="1600"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33797" y="11839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3028172"/>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398825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3155856"/>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33797" y="3181256"/>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19" name="TextBox 118">
            <a:extLst>
              <a:ext uri="{FF2B5EF4-FFF2-40B4-BE49-F238E27FC236}">
                <a16:creationId xmlns:a16="http://schemas.microsoft.com/office/drawing/2014/main" id="{673A2531-51AA-4685-8B18-DBFA3E545914}"/>
              </a:ext>
            </a:extLst>
          </p:cNvPr>
          <p:cNvSpPr txBox="1"/>
          <p:nvPr/>
        </p:nvSpPr>
        <p:spPr>
          <a:xfrm>
            <a:off x="6789477" y="3120982"/>
            <a:ext cx="3530270" cy="1323439"/>
          </a:xfrm>
          <a:prstGeom prst="rect">
            <a:avLst/>
          </a:prstGeom>
          <a:noFill/>
        </p:spPr>
        <p:txBody>
          <a:bodyPr wrap="square" rtlCol="0">
            <a:spAutoFit/>
          </a:bodyPr>
          <a:lstStyle/>
          <a:p>
            <a:pPr marL="285750" indent="-285750">
              <a:buFont typeface="Arial" pitchFamily="34" charset="0"/>
              <a:buChar char="•"/>
            </a:pPr>
            <a:r>
              <a:rPr lang="en-AU" sz="1600">
                <a:solidFill>
                  <a:schemeClr val="bg1">
                    <a:lumMod val="95000"/>
                  </a:schemeClr>
                </a:solidFill>
                <a:latin typeface="+mj-lt"/>
              </a:rPr>
              <a:t>Nhu cầu sử dụng thông tin điện tử với các sản phẩm và dịch vụ thông tin điện tử đa tiện ích đã trở thành nhu cầu cấp thiết.</a:t>
            </a:r>
            <a:endParaRPr lang="en-US" sz="1600">
              <a:solidFill>
                <a:schemeClr val="bg1">
                  <a:lumMod val="95000"/>
                </a:schemeClr>
              </a:solidFill>
              <a:latin typeface="+mj-lt"/>
            </a:endParaRPr>
          </a:p>
          <a:p>
            <a:pPr marL="285750" indent="-285750">
              <a:buFont typeface="Arial" pitchFamily="34" charset="0"/>
              <a:buChar char="•"/>
            </a:pPr>
            <a:endParaRPr lang="vi-VN" sz="1600" dirty="0">
              <a:solidFill>
                <a:schemeClr val="bg1">
                  <a:lumMod val="95000"/>
                </a:schemeClr>
              </a:solidFill>
              <a:latin typeface="+mj-lt"/>
            </a:endParaRPr>
          </a:p>
        </p:txBody>
      </p:sp>
      <p:sp>
        <p:nvSpPr>
          <p:cNvPr id="120" name="TextBox 119">
            <a:extLst>
              <a:ext uri="{FF2B5EF4-FFF2-40B4-BE49-F238E27FC236}">
                <a16:creationId xmlns:a16="http://schemas.microsoft.com/office/drawing/2014/main" id="{58320C63-18AF-4069-B25C-D2DA88A64BAC}"/>
              </a:ext>
            </a:extLst>
          </p:cNvPr>
          <p:cNvSpPr txBox="1"/>
          <p:nvPr/>
        </p:nvSpPr>
        <p:spPr>
          <a:xfrm>
            <a:off x="2104350" y="3122669"/>
            <a:ext cx="3297194" cy="461665"/>
          </a:xfrm>
          <a:prstGeom prst="rect">
            <a:avLst/>
          </a:prstGeom>
          <a:noFill/>
        </p:spPr>
        <p:txBody>
          <a:bodyPr wrap="square" rtlCol="0">
            <a:spAutoFit/>
          </a:bodyPr>
          <a:lstStyle/>
          <a:p>
            <a:r>
              <a:rPr lang="vi-VN" sz="2400" b="1" dirty="0">
                <a:solidFill>
                  <a:schemeClr val="bg1">
                    <a:lumMod val="95000"/>
                  </a:schemeClr>
                </a:solidFill>
                <a:latin typeface="+mj-lt"/>
              </a:rPr>
              <a:t>Thực trạng hiện nay</a:t>
            </a:r>
            <a:endParaRPr lang="en-US" sz="2400" b="1" dirty="0">
              <a:solidFill>
                <a:schemeClr val="bg1">
                  <a:lumMod val="95000"/>
                </a:schemeClr>
              </a:solidFill>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0319747" y="1677973"/>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6103951" y="0"/>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5591340" y="5020245"/>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5719024" y="5147929"/>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5833797" y="5173329"/>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080" y="4670645"/>
            <a:ext cx="2299228" cy="172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285" y="4618456"/>
            <a:ext cx="365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755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 calcmode="lin" valueType="num">
                                      <p:cBhvr additive="base">
                                        <p:cTn id="30" dur="500" fill="hold"/>
                                        <p:tgtEl>
                                          <p:spTgt spid="108"/>
                                        </p:tgtEl>
                                        <p:attrNameLst>
                                          <p:attrName>ppt_x</p:attrName>
                                        </p:attrNameLst>
                                      </p:cBhvr>
                                      <p:tavLst>
                                        <p:tav tm="0">
                                          <p:val>
                                            <p:strVal val="0-#ppt_w/2"/>
                                          </p:val>
                                        </p:tav>
                                        <p:tav tm="100000">
                                          <p:val>
                                            <p:strVal val="#ppt_x"/>
                                          </p:val>
                                        </p:tav>
                                      </p:tavLst>
                                    </p:anim>
                                    <p:anim calcmode="lin" valueType="num">
                                      <p:cBhvr additive="base">
                                        <p:cTn id="31"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250"/>
                                        <p:tgtEl>
                                          <p:spTgt spid="3"/>
                                        </p:tgtEl>
                                      </p:cBhvr>
                                    </p:animEffect>
                                  </p:childTnLst>
                                </p:cTn>
                              </p:par>
                            </p:childTnLst>
                          </p:cTn>
                        </p:par>
                        <p:par>
                          <p:cTn id="37" fill="hold">
                            <p:stCondLst>
                              <p:cond delay="250"/>
                            </p:stCondLst>
                            <p:childTnLst>
                              <p:par>
                                <p:cTn id="38" presetID="53" presetClass="entr" presetSubtype="16" fill="hold" grpId="0" nodeType="afterEffect">
                                  <p:stCondLst>
                                    <p:cond delay="0"/>
                                  </p:stCondLst>
                                  <p:childTnLst>
                                    <p:set>
                                      <p:cBhvr>
                                        <p:cTn id="39" dur="1" fill="hold">
                                          <p:stCondLst>
                                            <p:cond delay="0"/>
                                          </p:stCondLst>
                                        </p:cTn>
                                        <p:tgtEl>
                                          <p:spTgt spid="115"/>
                                        </p:tgtEl>
                                        <p:attrNameLst>
                                          <p:attrName>style.visibility</p:attrName>
                                        </p:attrNameLst>
                                      </p:cBhvr>
                                      <p:to>
                                        <p:strVal val="visible"/>
                                      </p:to>
                                    </p:set>
                                    <p:anim calcmode="lin" valueType="num">
                                      <p:cBhvr>
                                        <p:cTn id="40" dur="500" fill="hold"/>
                                        <p:tgtEl>
                                          <p:spTgt spid="115"/>
                                        </p:tgtEl>
                                        <p:attrNameLst>
                                          <p:attrName>ppt_w</p:attrName>
                                        </p:attrNameLst>
                                      </p:cBhvr>
                                      <p:tavLst>
                                        <p:tav tm="0">
                                          <p:val>
                                            <p:fltVal val="0"/>
                                          </p:val>
                                        </p:tav>
                                        <p:tav tm="100000">
                                          <p:val>
                                            <p:strVal val="#ppt_w"/>
                                          </p:val>
                                        </p:tav>
                                      </p:tavLst>
                                    </p:anim>
                                    <p:anim calcmode="lin" valueType="num">
                                      <p:cBhvr>
                                        <p:cTn id="41" dur="500" fill="hold"/>
                                        <p:tgtEl>
                                          <p:spTgt spid="115"/>
                                        </p:tgtEl>
                                        <p:attrNameLst>
                                          <p:attrName>ppt_h</p:attrName>
                                        </p:attrNameLst>
                                      </p:cBhvr>
                                      <p:tavLst>
                                        <p:tav tm="0">
                                          <p:val>
                                            <p:fltVal val="0"/>
                                          </p:val>
                                        </p:tav>
                                        <p:tav tm="100000">
                                          <p:val>
                                            <p:strVal val="#ppt_h"/>
                                          </p:val>
                                        </p:tav>
                                      </p:tavLst>
                                    </p:anim>
                                    <p:animEffect transition="in" filter="fade">
                                      <p:cBhvr>
                                        <p:cTn id="42" dur="500"/>
                                        <p:tgtEl>
                                          <p:spTgt spid="115"/>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117"/>
                                        </p:tgtEl>
                                        <p:attrNameLst>
                                          <p:attrName>style.visibility</p:attrName>
                                        </p:attrNameLst>
                                      </p:cBhvr>
                                      <p:to>
                                        <p:strVal val="visible"/>
                                      </p:to>
                                    </p:set>
                                    <p:anim calcmode="lin" valueType="num">
                                      <p:cBhvr>
                                        <p:cTn id="45" dur="500" fill="hold"/>
                                        <p:tgtEl>
                                          <p:spTgt spid="117"/>
                                        </p:tgtEl>
                                        <p:attrNameLst>
                                          <p:attrName>ppt_w</p:attrName>
                                        </p:attrNameLst>
                                      </p:cBhvr>
                                      <p:tavLst>
                                        <p:tav tm="0">
                                          <p:val>
                                            <p:fltVal val="0"/>
                                          </p:val>
                                        </p:tav>
                                        <p:tav tm="100000">
                                          <p:val>
                                            <p:strVal val="#ppt_w"/>
                                          </p:val>
                                        </p:tav>
                                      </p:tavLst>
                                    </p:anim>
                                    <p:anim calcmode="lin" valueType="num">
                                      <p:cBhvr>
                                        <p:cTn id="46" dur="500" fill="hold"/>
                                        <p:tgtEl>
                                          <p:spTgt spid="117"/>
                                        </p:tgtEl>
                                        <p:attrNameLst>
                                          <p:attrName>ppt_h</p:attrName>
                                        </p:attrNameLst>
                                      </p:cBhvr>
                                      <p:tavLst>
                                        <p:tav tm="0">
                                          <p:val>
                                            <p:fltVal val="0"/>
                                          </p:val>
                                        </p:tav>
                                        <p:tav tm="100000">
                                          <p:val>
                                            <p:strVal val="#ppt_h"/>
                                          </p:val>
                                        </p:tav>
                                      </p:tavLst>
                                    </p:anim>
                                    <p:animEffect transition="in" filter="fade">
                                      <p:cBhvr>
                                        <p:cTn id="47" dur="500"/>
                                        <p:tgtEl>
                                          <p:spTgt spid="117"/>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500"/>
                                        <p:tgtEl>
                                          <p:spTgt spid="118"/>
                                        </p:tgtEl>
                                      </p:cBhvr>
                                    </p:animEffect>
                                  </p:childTnLst>
                                </p:cTn>
                              </p:par>
                            </p:childTnLst>
                          </p:cTn>
                        </p:par>
                        <p:par>
                          <p:cTn id="52" fill="hold">
                            <p:stCondLst>
                              <p:cond delay="1500"/>
                            </p:stCondLst>
                            <p:childTnLst>
                              <p:par>
                                <p:cTn id="53" presetID="2" presetClass="entr" presetSubtype="8"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anim calcmode="lin" valueType="num">
                                      <p:cBhvr additive="base">
                                        <p:cTn id="55" dur="500" fill="hold"/>
                                        <p:tgtEl>
                                          <p:spTgt spid="120"/>
                                        </p:tgtEl>
                                        <p:attrNameLst>
                                          <p:attrName>ppt_x</p:attrName>
                                        </p:attrNameLst>
                                      </p:cBhvr>
                                      <p:tavLst>
                                        <p:tav tm="0">
                                          <p:val>
                                            <p:strVal val="0-#ppt_w/2"/>
                                          </p:val>
                                        </p:tav>
                                        <p:tav tm="100000">
                                          <p:val>
                                            <p:strVal val="#ppt_x"/>
                                          </p:val>
                                        </p:tav>
                                      </p:tavLst>
                                    </p:anim>
                                    <p:anim calcmode="lin" valueType="num">
                                      <p:cBhvr additive="base">
                                        <p:cTn id="56" dur="500" fill="hold"/>
                                        <p:tgtEl>
                                          <p:spTgt spid="120"/>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additive="base">
                                        <p:cTn id="59" dur="500" fill="hold"/>
                                        <p:tgtEl>
                                          <p:spTgt spid="119"/>
                                        </p:tgtEl>
                                        <p:attrNameLst>
                                          <p:attrName>ppt_x</p:attrName>
                                        </p:attrNameLst>
                                      </p:cBhvr>
                                      <p:tavLst>
                                        <p:tav tm="0">
                                          <p:val>
                                            <p:strVal val="1+#ppt_w/2"/>
                                          </p:val>
                                        </p:tav>
                                        <p:tav tm="100000">
                                          <p:val>
                                            <p:strVal val="#ppt_x"/>
                                          </p:val>
                                        </p:tav>
                                      </p:tavLst>
                                    </p:anim>
                                    <p:anim calcmode="lin" valueType="num">
                                      <p:cBhvr additive="base">
                                        <p:cTn id="60"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wipe(up)">
                                      <p:cBhvr>
                                        <p:cTn id="65" dur="250"/>
                                        <p:tgtEl>
                                          <p:spTgt spid="116"/>
                                        </p:tgtEl>
                                      </p:cBhvr>
                                    </p:animEffect>
                                  </p:childTnLst>
                                </p:cTn>
                              </p:par>
                            </p:childTnLst>
                          </p:cTn>
                        </p:par>
                        <p:par>
                          <p:cTn id="66" fill="hold">
                            <p:stCondLst>
                              <p:cond delay="250"/>
                            </p:stCondLst>
                            <p:childTnLst>
                              <p:par>
                                <p:cTn id="67" presetID="53" presetClass="entr" presetSubtype="16"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31"/>
                                        </p:tgtEl>
                                        <p:attrNameLst>
                                          <p:attrName>style.visibility</p:attrName>
                                        </p:attrNameLst>
                                      </p:cBhvr>
                                      <p:to>
                                        <p:strVal val="visible"/>
                                      </p:to>
                                    </p:set>
                                    <p:anim calcmode="lin" valueType="num">
                                      <p:cBhvr>
                                        <p:cTn id="74" dur="500" fill="hold"/>
                                        <p:tgtEl>
                                          <p:spTgt spid="31"/>
                                        </p:tgtEl>
                                        <p:attrNameLst>
                                          <p:attrName>ppt_w</p:attrName>
                                        </p:attrNameLst>
                                      </p:cBhvr>
                                      <p:tavLst>
                                        <p:tav tm="0">
                                          <p:val>
                                            <p:fltVal val="0"/>
                                          </p:val>
                                        </p:tav>
                                        <p:tav tm="100000">
                                          <p:val>
                                            <p:strVal val="#ppt_w"/>
                                          </p:val>
                                        </p:tav>
                                      </p:tavLst>
                                    </p:anim>
                                    <p:anim calcmode="lin" valueType="num">
                                      <p:cBhvr>
                                        <p:cTn id="75" dur="500" fill="hold"/>
                                        <p:tgtEl>
                                          <p:spTgt spid="31"/>
                                        </p:tgtEl>
                                        <p:attrNameLst>
                                          <p:attrName>ppt_h</p:attrName>
                                        </p:attrNameLst>
                                      </p:cBhvr>
                                      <p:tavLst>
                                        <p:tav tm="0">
                                          <p:val>
                                            <p:fltVal val="0"/>
                                          </p:val>
                                        </p:tav>
                                        <p:tav tm="100000">
                                          <p:val>
                                            <p:strVal val="#ppt_h"/>
                                          </p:val>
                                        </p:tav>
                                      </p:tavLst>
                                    </p:anim>
                                    <p:animEffect transition="in" filter="fade">
                                      <p:cBhvr>
                                        <p:cTn id="76" dur="500"/>
                                        <p:tgtEl>
                                          <p:spTgt spid="31"/>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9218"/>
                                        </p:tgtEl>
                                        <p:attrNameLst>
                                          <p:attrName>style.visibility</p:attrName>
                                        </p:attrNameLst>
                                      </p:cBhvr>
                                      <p:to>
                                        <p:strVal val="visible"/>
                                      </p:to>
                                    </p:set>
                                    <p:anim calcmode="lin" valueType="num">
                                      <p:cBhvr additive="base">
                                        <p:cTn id="85" dur="500" fill="hold"/>
                                        <p:tgtEl>
                                          <p:spTgt spid="9218"/>
                                        </p:tgtEl>
                                        <p:attrNameLst>
                                          <p:attrName>ppt_x</p:attrName>
                                        </p:attrNameLst>
                                      </p:cBhvr>
                                      <p:tavLst>
                                        <p:tav tm="0">
                                          <p:val>
                                            <p:strVal val="#ppt_x"/>
                                          </p:val>
                                        </p:tav>
                                        <p:tav tm="100000">
                                          <p:val>
                                            <p:strVal val="#ppt_x"/>
                                          </p:val>
                                        </p:tav>
                                      </p:tavLst>
                                    </p:anim>
                                    <p:anim calcmode="lin" valueType="num">
                                      <p:cBhvr additive="base">
                                        <p:cTn id="86"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9219"/>
                                        </p:tgtEl>
                                        <p:attrNameLst>
                                          <p:attrName>style.visibility</p:attrName>
                                        </p:attrNameLst>
                                      </p:cBhvr>
                                      <p:to>
                                        <p:strVal val="visible"/>
                                      </p:to>
                                    </p:set>
                                    <p:anim calcmode="lin" valueType="num">
                                      <p:cBhvr additive="base">
                                        <p:cTn id="91" dur="500" fill="hold"/>
                                        <p:tgtEl>
                                          <p:spTgt spid="9219"/>
                                        </p:tgtEl>
                                        <p:attrNameLst>
                                          <p:attrName>ppt_x</p:attrName>
                                        </p:attrNameLst>
                                      </p:cBhvr>
                                      <p:tavLst>
                                        <p:tav tm="0">
                                          <p:val>
                                            <p:strVal val="#ppt_x"/>
                                          </p:val>
                                        </p:tav>
                                        <p:tav tm="100000">
                                          <p:val>
                                            <p:strVal val="#ppt_x"/>
                                          </p:val>
                                        </p:tav>
                                      </p:tavLst>
                                    </p:anim>
                                    <p:anim calcmode="lin" valueType="num">
                                      <p:cBhvr additive="base">
                                        <p:cTn id="92"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08" grpId="0"/>
      <p:bldP spid="114" grpId="0"/>
      <p:bldP spid="115" grpId="0" animBg="1"/>
      <p:bldP spid="117" grpId="0" animBg="1"/>
      <p:bldP spid="118" grpId="0"/>
      <p:bldP spid="119" grpId="0"/>
      <p:bldP spid="120" grpId="0"/>
      <p:bldP spid="30" grpId="0" animBg="1"/>
      <p:bldP spid="31"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Thực trạng hiện nay</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5</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OPEN LIBRARY</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68668" y="2886530"/>
            <a:ext cx="4650355" cy="1323439"/>
          </a:xfrm>
          <a:prstGeom prst="rect">
            <a:avLst/>
          </a:prstGeom>
          <a:noFill/>
        </p:spPr>
        <p:txBody>
          <a:bodyPr wrap="square" rtlCol="0">
            <a:spAutoFit/>
          </a:bodyPr>
          <a:lstStyle/>
          <a:p>
            <a:pPr marL="285750" indent="-285750" algn="ctr">
              <a:buFont typeface="Arial" pitchFamily="34" charset="0"/>
              <a:buChar char="•"/>
            </a:pPr>
            <a:r>
              <a:rPr lang="en-AU" sz="1600" b="1" dirty="0" err="1">
                <a:solidFill>
                  <a:schemeClr val="bg1">
                    <a:lumMod val="95000"/>
                  </a:schemeClr>
                </a:solidFill>
                <a:latin typeface="+mj-lt"/>
              </a:rPr>
              <a:t>Sự</a:t>
            </a:r>
            <a:r>
              <a:rPr lang="en-AU" sz="1600" b="1" dirty="0">
                <a:solidFill>
                  <a:schemeClr val="bg1">
                    <a:lumMod val="95000"/>
                  </a:schemeClr>
                </a:solidFill>
                <a:latin typeface="+mj-lt"/>
              </a:rPr>
              <a:t> </a:t>
            </a:r>
            <a:r>
              <a:rPr lang="en-AU" sz="1600" b="1" dirty="0" err="1">
                <a:solidFill>
                  <a:schemeClr val="bg1">
                    <a:lumMod val="95000"/>
                  </a:schemeClr>
                </a:solidFill>
                <a:latin typeface="+mj-lt"/>
              </a:rPr>
              <a:t>phát</a:t>
            </a:r>
            <a:r>
              <a:rPr lang="en-AU" sz="1600" b="1" dirty="0">
                <a:solidFill>
                  <a:schemeClr val="bg1">
                    <a:lumMod val="95000"/>
                  </a:schemeClr>
                </a:solidFill>
                <a:latin typeface="+mj-lt"/>
              </a:rPr>
              <a:t> </a:t>
            </a:r>
            <a:r>
              <a:rPr lang="en-AU" sz="1600" b="1" dirty="0" err="1">
                <a:solidFill>
                  <a:schemeClr val="bg1">
                    <a:lumMod val="95000"/>
                  </a:schemeClr>
                </a:solidFill>
                <a:latin typeface="+mj-lt"/>
              </a:rPr>
              <a:t>triển</a:t>
            </a:r>
            <a:r>
              <a:rPr lang="en-AU" sz="1600" b="1" dirty="0">
                <a:solidFill>
                  <a:schemeClr val="bg1">
                    <a:lumMod val="95000"/>
                  </a:schemeClr>
                </a:solidFill>
                <a:latin typeface="+mj-lt"/>
              </a:rPr>
              <a:t> </a:t>
            </a:r>
            <a:r>
              <a:rPr lang="en-AU" sz="1600" b="1" dirty="0" err="1">
                <a:solidFill>
                  <a:schemeClr val="bg1">
                    <a:lumMod val="95000"/>
                  </a:schemeClr>
                </a:solidFill>
                <a:latin typeface="+mj-lt"/>
              </a:rPr>
              <a:t>mạnh</a:t>
            </a:r>
            <a:r>
              <a:rPr lang="en-AU" sz="1600" b="1" dirty="0">
                <a:solidFill>
                  <a:schemeClr val="bg1">
                    <a:lumMod val="95000"/>
                  </a:schemeClr>
                </a:solidFill>
                <a:latin typeface="+mj-lt"/>
              </a:rPr>
              <a:t> </a:t>
            </a:r>
            <a:r>
              <a:rPr lang="en-AU" sz="1600" b="1" dirty="0" err="1">
                <a:solidFill>
                  <a:schemeClr val="bg1">
                    <a:lumMod val="95000"/>
                  </a:schemeClr>
                </a:solidFill>
                <a:latin typeface="+mj-lt"/>
              </a:rPr>
              <a:t>mẽ</a:t>
            </a:r>
            <a:r>
              <a:rPr lang="en-AU" sz="1600" b="1" dirty="0">
                <a:solidFill>
                  <a:schemeClr val="bg1">
                    <a:lumMod val="95000"/>
                  </a:schemeClr>
                </a:solidFill>
                <a:latin typeface="+mj-lt"/>
              </a:rPr>
              <a:t> </a:t>
            </a:r>
            <a:r>
              <a:rPr lang="en-AU" sz="1600" b="1" dirty="0" err="1">
                <a:solidFill>
                  <a:schemeClr val="bg1">
                    <a:lumMod val="95000"/>
                  </a:schemeClr>
                </a:solidFill>
                <a:latin typeface="+mj-lt"/>
              </a:rPr>
              <a:t>của</a:t>
            </a:r>
            <a:r>
              <a:rPr lang="en-AU" sz="1600" b="1" dirty="0">
                <a:solidFill>
                  <a:schemeClr val="bg1">
                    <a:lumMod val="95000"/>
                  </a:schemeClr>
                </a:solidFill>
                <a:latin typeface="+mj-lt"/>
              </a:rPr>
              <a:t> </a:t>
            </a:r>
            <a:r>
              <a:rPr lang="en-AU" sz="1600" b="1" dirty="0" err="1">
                <a:solidFill>
                  <a:schemeClr val="bg1">
                    <a:lumMod val="95000"/>
                  </a:schemeClr>
                </a:solidFill>
                <a:latin typeface="+mj-lt"/>
              </a:rPr>
              <a:t>công</a:t>
            </a:r>
            <a:r>
              <a:rPr lang="en-AU" sz="1600" b="1" dirty="0">
                <a:solidFill>
                  <a:schemeClr val="bg1">
                    <a:lumMod val="95000"/>
                  </a:schemeClr>
                </a:solidFill>
                <a:latin typeface="+mj-lt"/>
              </a:rPr>
              <a:t> </a:t>
            </a:r>
            <a:r>
              <a:rPr lang="en-AU" sz="1600" b="1" dirty="0" err="1">
                <a:solidFill>
                  <a:schemeClr val="bg1">
                    <a:lumMod val="95000"/>
                  </a:schemeClr>
                </a:solidFill>
                <a:latin typeface="+mj-lt"/>
              </a:rPr>
              <a:t>nghệ</a:t>
            </a:r>
            <a:r>
              <a:rPr lang="en-AU" sz="1600" b="1" dirty="0">
                <a:solidFill>
                  <a:schemeClr val="bg1">
                    <a:lumMod val="95000"/>
                  </a:schemeClr>
                </a:solidFill>
                <a:latin typeface="+mj-lt"/>
              </a:rPr>
              <a:t> </a:t>
            </a:r>
            <a:r>
              <a:rPr lang="en-AU" sz="1600" b="1" dirty="0" err="1">
                <a:solidFill>
                  <a:schemeClr val="bg1">
                    <a:lumMod val="95000"/>
                  </a:schemeClr>
                </a:solidFill>
                <a:latin typeface="+mj-lt"/>
              </a:rPr>
              <a:t>số</a:t>
            </a:r>
            <a:r>
              <a:rPr lang="en-AU" sz="1600" b="1" dirty="0">
                <a:solidFill>
                  <a:schemeClr val="bg1">
                    <a:lumMod val="95000"/>
                  </a:schemeClr>
                </a:solidFill>
                <a:latin typeface="+mj-lt"/>
              </a:rPr>
              <a:t> </a:t>
            </a:r>
            <a:r>
              <a:rPr lang="en-AU" sz="1600" b="1" dirty="0" err="1">
                <a:solidFill>
                  <a:schemeClr val="bg1">
                    <a:lumMod val="95000"/>
                  </a:schemeClr>
                </a:solidFill>
                <a:latin typeface="+mj-lt"/>
              </a:rPr>
              <a:t>trong</a:t>
            </a:r>
            <a:r>
              <a:rPr lang="en-AU" sz="1600" b="1" dirty="0">
                <a:solidFill>
                  <a:schemeClr val="bg1">
                    <a:lumMod val="95000"/>
                  </a:schemeClr>
                </a:solidFill>
                <a:latin typeface="+mj-lt"/>
              </a:rPr>
              <a:t> </a:t>
            </a:r>
            <a:r>
              <a:rPr lang="en-AU" sz="1600" b="1" dirty="0" err="1">
                <a:solidFill>
                  <a:schemeClr val="bg1">
                    <a:lumMod val="95000"/>
                  </a:schemeClr>
                </a:solidFill>
                <a:latin typeface="+mj-lt"/>
              </a:rPr>
              <a:t>hoạt</a:t>
            </a:r>
            <a:r>
              <a:rPr lang="en-AU" sz="1600" b="1" dirty="0">
                <a:solidFill>
                  <a:schemeClr val="bg1">
                    <a:lumMod val="95000"/>
                  </a:schemeClr>
                </a:solidFill>
                <a:latin typeface="+mj-lt"/>
              </a:rPr>
              <a:t> </a:t>
            </a:r>
            <a:r>
              <a:rPr lang="en-AU" sz="1600" b="1" dirty="0" err="1">
                <a:solidFill>
                  <a:schemeClr val="bg1">
                    <a:lumMod val="95000"/>
                  </a:schemeClr>
                </a:solidFill>
                <a:latin typeface="+mj-lt"/>
              </a:rPr>
              <a:t>động</a:t>
            </a:r>
            <a:r>
              <a:rPr lang="en-AU" sz="1600" b="1" dirty="0">
                <a:solidFill>
                  <a:schemeClr val="bg1">
                    <a:lumMod val="95000"/>
                  </a:schemeClr>
                </a:solidFill>
                <a:latin typeface="+mj-lt"/>
              </a:rPr>
              <a:t> </a:t>
            </a:r>
            <a:r>
              <a:rPr lang="en-AU" sz="1600" b="1" dirty="0" err="1">
                <a:solidFill>
                  <a:schemeClr val="bg1">
                    <a:lumMod val="95000"/>
                  </a:schemeClr>
                </a:solidFill>
                <a:latin typeface="+mj-lt"/>
              </a:rPr>
              <a:t>thông</a:t>
            </a:r>
            <a:r>
              <a:rPr lang="en-AU" sz="1600" b="1" dirty="0">
                <a:solidFill>
                  <a:schemeClr val="bg1">
                    <a:lumMod val="95000"/>
                  </a:schemeClr>
                </a:solidFill>
                <a:latin typeface="+mj-lt"/>
              </a:rPr>
              <a:t> tin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đã</a:t>
            </a:r>
            <a:r>
              <a:rPr lang="en-AU" sz="1600" b="1" dirty="0">
                <a:solidFill>
                  <a:schemeClr val="bg1">
                    <a:lumMod val="95000"/>
                  </a:schemeClr>
                </a:solidFill>
                <a:latin typeface="+mj-lt"/>
              </a:rPr>
              <a:t> </a:t>
            </a:r>
            <a:r>
              <a:rPr lang="en-AU" sz="1600" b="1" dirty="0" err="1">
                <a:solidFill>
                  <a:schemeClr val="bg1">
                    <a:lumMod val="95000"/>
                  </a:schemeClr>
                </a:solidFill>
                <a:latin typeface="+mj-lt"/>
              </a:rPr>
              <a:t>có</a:t>
            </a:r>
            <a:r>
              <a:rPr lang="en-AU" sz="1600" b="1" dirty="0">
                <a:solidFill>
                  <a:schemeClr val="bg1">
                    <a:lumMod val="95000"/>
                  </a:schemeClr>
                </a:solidFill>
                <a:latin typeface="+mj-lt"/>
              </a:rPr>
              <a:t> </a:t>
            </a:r>
            <a:r>
              <a:rPr lang="en-AU" sz="1600" b="1" dirty="0" err="1">
                <a:solidFill>
                  <a:schemeClr val="bg1">
                    <a:lumMod val="95000"/>
                  </a:schemeClr>
                </a:solidFill>
                <a:latin typeface="+mj-lt"/>
              </a:rPr>
              <a:t>những</a:t>
            </a:r>
            <a:r>
              <a:rPr lang="en-AU" sz="1600" b="1" dirty="0">
                <a:solidFill>
                  <a:schemeClr val="bg1">
                    <a:lumMod val="95000"/>
                  </a:schemeClr>
                </a:solidFill>
                <a:latin typeface="+mj-lt"/>
              </a:rPr>
              <a:t> </a:t>
            </a:r>
            <a:r>
              <a:rPr lang="en-AU" sz="1600" b="1" dirty="0" err="1">
                <a:solidFill>
                  <a:schemeClr val="bg1">
                    <a:lumMod val="95000"/>
                  </a:schemeClr>
                </a:solidFill>
                <a:latin typeface="+mj-lt"/>
              </a:rPr>
              <a:t>ảnh</a:t>
            </a:r>
            <a:r>
              <a:rPr lang="en-AU" sz="1600" b="1" dirty="0">
                <a:solidFill>
                  <a:schemeClr val="bg1">
                    <a:lumMod val="95000"/>
                  </a:schemeClr>
                </a:solidFill>
                <a:latin typeface="+mj-lt"/>
              </a:rPr>
              <a:t> </a:t>
            </a:r>
            <a:r>
              <a:rPr lang="en-AU" sz="1600" b="1" dirty="0" err="1">
                <a:solidFill>
                  <a:schemeClr val="bg1">
                    <a:lumMod val="95000"/>
                  </a:schemeClr>
                </a:solidFill>
                <a:latin typeface="+mj-lt"/>
              </a:rPr>
              <a:t>hưởng</a:t>
            </a:r>
            <a:r>
              <a:rPr lang="en-AU" sz="1600" b="1" dirty="0">
                <a:solidFill>
                  <a:schemeClr val="bg1">
                    <a:lumMod val="95000"/>
                  </a:schemeClr>
                </a:solidFill>
                <a:latin typeface="+mj-lt"/>
              </a:rPr>
              <a:t> </a:t>
            </a:r>
            <a:r>
              <a:rPr lang="en-AU" sz="1600" b="1" dirty="0" err="1">
                <a:solidFill>
                  <a:schemeClr val="bg1">
                    <a:lumMod val="95000"/>
                  </a:schemeClr>
                </a:solidFill>
                <a:latin typeface="+mj-lt"/>
              </a:rPr>
              <a:t>tích</a:t>
            </a:r>
            <a:r>
              <a:rPr lang="en-AU" sz="1600" b="1" dirty="0">
                <a:solidFill>
                  <a:schemeClr val="bg1">
                    <a:lumMod val="95000"/>
                  </a:schemeClr>
                </a:solidFill>
                <a:latin typeface="+mj-lt"/>
              </a:rPr>
              <a:t> </a:t>
            </a:r>
            <a:r>
              <a:rPr lang="en-AU" sz="1600" b="1" dirty="0" err="1">
                <a:solidFill>
                  <a:schemeClr val="bg1">
                    <a:lumMod val="95000"/>
                  </a:schemeClr>
                </a:solidFill>
                <a:latin typeface="+mj-lt"/>
              </a:rPr>
              <a:t>cực</a:t>
            </a:r>
            <a:r>
              <a:rPr lang="en-AU" sz="1600" b="1" dirty="0">
                <a:solidFill>
                  <a:schemeClr val="bg1">
                    <a:lumMod val="95000"/>
                  </a:schemeClr>
                </a:solidFill>
                <a:latin typeface="+mj-lt"/>
              </a:rPr>
              <a:t> </a:t>
            </a:r>
            <a:r>
              <a:rPr lang="en-AU" sz="1600" b="1" dirty="0" err="1">
                <a:solidFill>
                  <a:schemeClr val="bg1">
                    <a:lumMod val="95000"/>
                  </a:schemeClr>
                </a:solidFill>
                <a:latin typeface="+mj-lt"/>
              </a:rPr>
              <a:t>tới</a:t>
            </a:r>
            <a:r>
              <a:rPr lang="en-AU" sz="1600" b="1" dirty="0">
                <a:solidFill>
                  <a:schemeClr val="bg1">
                    <a:lumMod val="95000"/>
                  </a:schemeClr>
                </a:solidFill>
                <a:latin typeface="+mj-lt"/>
              </a:rPr>
              <a:t> </a:t>
            </a:r>
            <a:r>
              <a:rPr lang="en-AU" sz="1600" b="1" dirty="0" err="1">
                <a:solidFill>
                  <a:schemeClr val="bg1">
                    <a:lumMod val="95000"/>
                  </a:schemeClr>
                </a:solidFill>
                <a:latin typeface="+mj-lt"/>
              </a:rPr>
              <a:t>các</a:t>
            </a:r>
            <a:r>
              <a:rPr lang="en-AU" sz="1600" b="1" dirty="0">
                <a:solidFill>
                  <a:schemeClr val="bg1">
                    <a:lumMod val="95000"/>
                  </a:schemeClr>
                </a:solidFill>
                <a:latin typeface="+mj-lt"/>
              </a:rPr>
              <a:t>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đại</a:t>
            </a:r>
            <a:r>
              <a:rPr lang="en-AU" sz="1600" b="1" dirty="0">
                <a:solidFill>
                  <a:schemeClr val="bg1">
                    <a:lumMod val="95000"/>
                  </a:schemeClr>
                </a:solidFill>
                <a:latin typeface="+mj-lt"/>
              </a:rPr>
              <a:t> </a:t>
            </a:r>
            <a:r>
              <a:rPr lang="en-AU" sz="1600" b="1" dirty="0" err="1">
                <a:solidFill>
                  <a:schemeClr val="bg1">
                    <a:lumMod val="95000"/>
                  </a:schemeClr>
                </a:solidFill>
                <a:latin typeface="+mj-lt"/>
              </a:rPr>
              <a:t>học</a:t>
            </a:r>
            <a:r>
              <a:rPr lang="en-AU" sz="1600" b="1" dirty="0">
                <a:solidFill>
                  <a:schemeClr val="bg1">
                    <a:lumMod val="95000"/>
                  </a:schemeClr>
                </a:solidFill>
                <a:latin typeface="+mj-lt"/>
              </a:rPr>
              <a:t> </a:t>
            </a:r>
            <a:r>
              <a:rPr lang="en-AU" sz="1600" b="1" dirty="0" err="1">
                <a:solidFill>
                  <a:schemeClr val="bg1">
                    <a:lumMod val="95000"/>
                  </a:schemeClr>
                </a:solidFill>
                <a:latin typeface="+mj-lt"/>
              </a:rPr>
              <a:t>trong</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việc</a:t>
            </a:r>
            <a:r>
              <a:rPr lang="en-AU" sz="1600" b="1" dirty="0">
                <a:solidFill>
                  <a:schemeClr val="bg1">
                    <a:lumMod val="95000"/>
                  </a:schemeClr>
                </a:solidFill>
                <a:latin typeface="+mj-lt"/>
              </a:rPr>
              <a:t> </a:t>
            </a:r>
            <a:r>
              <a:rPr lang="en-AU" sz="1600" b="1" dirty="0" err="1">
                <a:solidFill>
                  <a:schemeClr val="bg1">
                    <a:lumMod val="95000"/>
                  </a:schemeClr>
                </a:solidFill>
                <a:latin typeface="+mj-lt"/>
              </a:rPr>
              <a:t>triển</a:t>
            </a:r>
            <a:r>
              <a:rPr lang="en-AU" sz="1600" b="1" dirty="0">
                <a:solidFill>
                  <a:schemeClr val="bg1">
                    <a:lumMod val="95000"/>
                  </a:schemeClr>
                </a:solidFill>
                <a:latin typeface="+mj-lt"/>
              </a:rPr>
              <a:t> </a:t>
            </a:r>
            <a:r>
              <a:rPr lang="en-AU" sz="1600" b="1" dirty="0" err="1">
                <a:solidFill>
                  <a:schemeClr val="bg1">
                    <a:lumMod val="95000"/>
                  </a:schemeClr>
                </a:solidFill>
                <a:latin typeface="+mj-lt"/>
              </a:rPr>
              <a:t>khai</a:t>
            </a:r>
            <a:r>
              <a:rPr lang="en-AU" sz="1600" b="1" dirty="0">
                <a:solidFill>
                  <a:schemeClr val="bg1">
                    <a:lumMod val="95000"/>
                  </a:schemeClr>
                </a:solidFill>
                <a:latin typeface="+mj-lt"/>
              </a:rPr>
              <a:t> </a:t>
            </a:r>
            <a:r>
              <a:rPr lang="en-AU" sz="1600" b="1" dirty="0" err="1">
                <a:solidFill>
                  <a:schemeClr val="bg1">
                    <a:lumMod val="95000"/>
                  </a:schemeClr>
                </a:solidFill>
                <a:latin typeface="+mj-lt"/>
              </a:rPr>
              <a:t>xây</a:t>
            </a:r>
            <a:r>
              <a:rPr lang="en-AU" sz="1600" b="1" dirty="0">
                <a:solidFill>
                  <a:schemeClr val="bg1">
                    <a:lumMod val="95000"/>
                  </a:schemeClr>
                </a:solidFill>
                <a:latin typeface="+mj-lt"/>
              </a:rPr>
              <a:t> </a:t>
            </a:r>
            <a:r>
              <a:rPr lang="en-AU" sz="1600" b="1" dirty="0" err="1">
                <a:solidFill>
                  <a:schemeClr val="bg1">
                    <a:lumMod val="95000"/>
                  </a:schemeClr>
                </a:solidFill>
                <a:latin typeface="+mj-lt"/>
              </a:rPr>
              <a:t>dựng</a:t>
            </a:r>
            <a:r>
              <a:rPr lang="en-AU" sz="1600" b="1" dirty="0">
                <a:solidFill>
                  <a:schemeClr val="bg1">
                    <a:lumMod val="95000"/>
                  </a:schemeClr>
                </a:solidFill>
                <a:latin typeface="+mj-lt"/>
              </a:rPr>
              <a:t> </a:t>
            </a:r>
            <a:r>
              <a:rPr lang="en-AU" sz="1600" b="1" dirty="0" err="1">
                <a:solidFill>
                  <a:schemeClr val="bg1">
                    <a:lumMod val="95000"/>
                  </a:schemeClr>
                </a:solidFill>
                <a:latin typeface="+mj-lt"/>
              </a:rPr>
              <a:t>thư</a:t>
            </a:r>
            <a:r>
              <a:rPr lang="en-AU" sz="1600" b="1" dirty="0">
                <a:solidFill>
                  <a:schemeClr val="bg1">
                    <a:lumMod val="95000"/>
                  </a:schemeClr>
                </a:solidFill>
                <a:latin typeface="+mj-lt"/>
              </a:rPr>
              <a:t> </a:t>
            </a:r>
            <a:r>
              <a:rPr lang="en-AU" sz="1600" b="1" dirty="0" err="1">
                <a:solidFill>
                  <a:schemeClr val="bg1">
                    <a:lumMod val="95000"/>
                  </a:schemeClr>
                </a:solidFill>
                <a:latin typeface="+mj-lt"/>
              </a:rPr>
              <a:t>viện</a:t>
            </a:r>
            <a:r>
              <a:rPr lang="en-AU" sz="1600" b="1" dirty="0">
                <a:solidFill>
                  <a:schemeClr val="bg1">
                    <a:lumMod val="95000"/>
                  </a:schemeClr>
                </a:solidFill>
                <a:latin typeface="+mj-lt"/>
              </a:rPr>
              <a:t> </a:t>
            </a:r>
            <a:r>
              <a:rPr lang="en-AU" sz="1600" b="1" dirty="0" err="1">
                <a:solidFill>
                  <a:schemeClr val="bg1">
                    <a:lumMod val="95000"/>
                  </a:schemeClr>
                </a:solidFill>
                <a:latin typeface="+mj-lt"/>
              </a:rPr>
              <a:t>số</a:t>
            </a:r>
            <a:endParaRPr lang="en-US" sz="1600" b="1" dirty="0">
              <a:solidFill>
                <a:schemeClr val="bg1">
                  <a:lumMod val="95000"/>
                </a:schemeClr>
              </a:solidFill>
              <a:latin typeface="+mj-lt"/>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614" y="4575866"/>
            <a:ext cx="4381494" cy="157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808" y="4439327"/>
            <a:ext cx="24669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08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0242"/>
                                        </p:tgtEl>
                                        <p:attrNameLst>
                                          <p:attrName>style.visibility</p:attrName>
                                        </p:attrNameLst>
                                      </p:cBhvr>
                                      <p:to>
                                        <p:strVal val="visible"/>
                                      </p:to>
                                    </p:set>
                                    <p:anim calcmode="lin" valueType="num">
                                      <p:cBhvr additive="base">
                                        <p:cTn id="53" dur="500" fill="hold"/>
                                        <p:tgtEl>
                                          <p:spTgt spid="10242"/>
                                        </p:tgtEl>
                                        <p:attrNameLst>
                                          <p:attrName>ppt_x</p:attrName>
                                        </p:attrNameLst>
                                      </p:cBhvr>
                                      <p:tavLst>
                                        <p:tav tm="0">
                                          <p:val>
                                            <p:strVal val="#ppt_x"/>
                                          </p:val>
                                        </p:tav>
                                        <p:tav tm="100000">
                                          <p:val>
                                            <p:strVal val="#ppt_x"/>
                                          </p:val>
                                        </p:tav>
                                      </p:tavLst>
                                    </p:anim>
                                    <p:anim calcmode="lin" valueType="num">
                                      <p:cBhvr additive="base">
                                        <p:cTn id="54"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43"/>
                                        </p:tgtEl>
                                        <p:attrNameLst>
                                          <p:attrName>style.visibility</p:attrName>
                                        </p:attrNameLst>
                                      </p:cBhvr>
                                      <p:to>
                                        <p:strVal val="visible"/>
                                      </p:to>
                                    </p:set>
                                    <p:anim calcmode="lin" valueType="num">
                                      <p:cBhvr additive="base">
                                        <p:cTn id="59" dur="500" fill="hold"/>
                                        <p:tgtEl>
                                          <p:spTgt spid="10243"/>
                                        </p:tgtEl>
                                        <p:attrNameLst>
                                          <p:attrName>ppt_x</p:attrName>
                                        </p:attrNameLst>
                                      </p:cBhvr>
                                      <p:tavLst>
                                        <p:tav tm="0">
                                          <p:val>
                                            <p:strVal val="#ppt_x"/>
                                          </p:val>
                                        </p:tav>
                                        <p:tav tm="100000">
                                          <p:val>
                                            <p:strVal val="#ppt_x"/>
                                          </p:val>
                                        </p:tav>
                                      </p:tavLst>
                                    </p:anim>
                                    <p:anim calcmode="lin" valueType="num">
                                      <p:cBhvr additive="base">
                                        <p:cTn id="60"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vi-VN" sz="2200" b="1" dirty="0">
                <a:solidFill>
                  <a:schemeClr val="bg1">
                    <a:lumMod val="95000"/>
                  </a:schemeClr>
                </a:solidFill>
                <a:latin typeface="+mj-lt"/>
              </a:rPr>
              <a:t>Giải pháp</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vi-VN" sz="4000" b="1" dirty="0">
                <a:solidFill>
                  <a:schemeClr val="bg1">
                    <a:lumMod val="95000"/>
                  </a:schemeClr>
                </a:solidFill>
                <a:latin typeface="+mj-lt"/>
              </a:rPr>
              <a:t>6</a:t>
            </a:r>
            <a:endParaRPr lang="en-US" sz="4000" b="1" dirty="0">
              <a:solidFill>
                <a:schemeClr val="bg1">
                  <a:lumMod val="95000"/>
                </a:schemeClr>
              </a:solidFill>
              <a:latin typeface="+mj-lt"/>
            </a:endParaRP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vi-VN" sz="4000" b="1" dirty="0">
                <a:solidFill>
                  <a:schemeClr val="bg1">
                    <a:lumMod val="95000"/>
                  </a:schemeClr>
                </a:solidFill>
                <a:latin typeface="+mj-lt"/>
              </a:rPr>
              <a:t>7</a:t>
            </a:r>
            <a:endParaRPr lang="en-US" sz="4000" b="1" dirty="0">
              <a:solidFill>
                <a:schemeClr val="bg1">
                  <a:lumMod val="95000"/>
                </a:schemeClr>
              </a:solidFill>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OPEN LIBRARY</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830997"/>
          </a:xfrm>
          <a:prstGeom prst="rect">
            <a:avLst/>
          </a:prstGeom>
          <a:noFill/>
        </p:spPr>
        <p:txBody>
          <a:bodyPr wrap="square" rtlCol="0">
            <a:spAutoFit/>
          </a:bodyPr>
          <a:lstStyle/>
          <a:p>
            <a:pPr marL="285750" indent="-285750" algn="ctr">
              <a:buFont typeface="Arial" pitchFamily="34" charset="0"/>
              <a:buChar char="•"/>
            </a:pPr>
            <a:r>
              <a:rPr lang="en-AU" sz="1600" b="1">
                <a:solidFill>
                  <a:schemeClr val="bg1">
                    <a:lumMod val="95000"/>
                  </a:schemeClr>
                </a:solidFill>
                <a:latin typeface="+mj-lt"/>
              </a:rPr>
              <a:t>Hiểu được vấn đề đó cũng như muốn đem lại những tiện ích và trải nhiệm tốt đến với các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077218"/>
          </a:xfrm>
          <a:prstGeom prst="rect">
            <a:avLst/>
          </a:prstGeom>
          <a:noFill/>
        </p:spPr>
        <p:txBody>
          <a:bodyPr wrap="square" rtlCol="0">
            <a:spAutoFit/>
          </a:bodyPr>
          <a:lstStyle/>
          <a:p>
            <a:pPr marL="285750" indent="-285750" algn="ctr">
              <a:buFont typeface="Arial" pitchFamily="34" charset="0"/>
              <a:buChar char="•"/>
            </a:pPr>
            <a:r>
              <a:rPr lang="en-AU" sz="1600" b="1">
                <a:solidFill>
                  <a:schemeClr val="bg1">
                    <a:lumMod val="95000"/>
                  </a:schemeClr>
                </a:solidFill>
                <a:latin typeface="+mj-lt"/>
              </a:rPr>
              <a:t>Xây dựng và thực hiện đề tài: PHÁT TRIỂN PHẦN MỀM QUẢN LÝ THƯ VIỆN OPEN LIBRARY.</a:t>
            </a: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64194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2</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323439"/>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Độc giả lên trên website để tìm kiếm sách mà mình muốn mượn</a:t>
            </a:r>
          </a:p>
          <a:p>
            <a:pPr marL="285750" indent="-285750" algn="ctr">
              <a:buFont typeface="Arial" pitchFamily="34" charset="0"/>
              <a:buChar char="•"/>
            </a:pPr>
            <a:r>
              <a:rPr lang="nl-NL" sz="1600" b="1">
                <a:solidFill>
                  <a:schemeClr val="bg1">
                    <a:lumMod val="95000"/>
                  </a:schemeClr>
                </a:solidFill>
                <a:latin typeface="+mj-lt"/>
              </a:rPr>
              <a:t>Độc giả có thể đánh giá và bình luận về cuốn sách, cũng như xem các đánh giá của các độc giả khác</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323439"/>
          </a:xfrm>
          <a:prstGeom prst="rect">
            <a:avLst/>
          </a:prstGeom>
          <a:noFill/>
        </p:spPr>
        <p:txBody>
          <a:bodyPr wrap="square" rtlCol="0">
            <a:spAutoFit/>
          </a:bodyPr>
          <a:lstStyle/>
          <a:p>
            <a:pPr marL="285750" lvl="0" indent="-285750" algn="ctr">
              <a:buFont typeface="Arial" pitchFamily="34" charset="0"/>
              <a:buChar char="•"/>
            </a:pPr>
            <a:r>
              <a:rPr lang="nl-NL" sz="1600" b="1">
                <a:solidFill>
                  <a:schemeClr val="bg1">
                    <a:lumMod val="95000"/>
                  </a:schemeClr>
                </a:solidFill>
                <a:latin typeface="+mj-lt"/>
              </a:rPr>
              <a:t>Nếu không tìm được cuốn sách mình mong muốn độc giả có thể gửi yêu cầu nhập thêm cuốn sách tới cho thư viện.</a:t>
            </a: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2348479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188E5"/>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5591340" y="28581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6103951" y="38181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5719024" y="29857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7293244" y="2978863"/>
            <a:ext cx="3516104" cy="430887"/>
          </a:xfrm>
          <a:prstGeom prst="rect">
            <a:avLst/>
          </a:prstGeom>
          <a:noFill/>
        </p:spPr>
        <p:txBody>
          <a:bodyPr wrap="square" rtlCol="0">
            <a:spAutoFit/>
          </a:bodyPr>
          <a:lstStyle/>
          <a:p>
            <a:pPr algn="ctr"/>
            <a:r>
              <a:rPr lang="en-US" sz="2200" b="1">
                <a:solidFill>
                  <a:schemeClr val="bg1">
                    <a:lumMod val="95000"/>
                  </a:schemeClr>
                </a:solidFill>
                <a:latin typeface="+mj-lt"/>
              </a:rPr>
              <a:t>Mô tả yêu cầu </a:t>
            </a:r>
            <a:endParaRPr lang="en-US" sz="2200" b="1" dirty="0">
              <a:solidFill>
                <a:schemeClr val="bg1">
                  <a:lumMod val="95000"/>
                </a:schemeClr>
              </a:solidFill>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5822698" y="30096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3</a:t>
            </a:r>
          </a:p>
        </p:txBody>
      </p:sp>
      <p:sp>
        <p:nvSpPr>
          <p:cNvPr id="115" name="Oval 114">
            <a:extLst>
              <a:ext uri="{FF2B5EF4-FFF2-40B4-BE49-F238E27FC236}">
                <a16:creationId xmlns:a16="http://schemas.microsoft.com/office/drawing/2014/main" id="{0B137645-EFCA-46AE-9957-E8CD92BC8BBB}"/>
              </a:ext>
            </a:extLst>
          </p:cNvPr>
          <p:cNvSpPr/>
          <p:nvPr/>
        </p:nvSpPr>
        <p:spPr>
          <a:xfrm>
            <a:off x="5591340" y="4855404"/>
            <a:ext cx="1025222" cy="102522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6103951" y="5815482"/>
            <a:ext cx="0" cy="1037222"/>
          </a:xfrm>
          <a:prstGeom prst="line">
            <a:avLst/>
          </a:prstGeom>
          <a:ln w="57150">
            <a:solidFill>
              <a:srgbClr val="837AD9"/>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5719024" y="4983088"/>
            <a:ext cx="769854" cy="769854"/>
          </a:xfrm>
          <a:prstGeom prst="ellipse">
            <a:avLst/>
          </a:pr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5822698" y="5006941"/>
            <a:ext cx="562506" cy="707886"/>
          </a:xfrm>
          <a:prstGeom prst="rect">
            <a:avLst/>
          </a:prstGeom>
          <a:noFill/>
        </p:spPr>
        <p:txBody>
          <a:bodyPr wrap="square" rtlCol="0">
            <a:spAutoFit/>
          </a:bodyPr>
          <a:lstStyle/>
          <a:p>
            <a:pPr algn="ctr"/>
            <a:r>
              <a:rPr lang="en-US" sz="4000" b="1" dirty="0">
                <a:solidFill>
                  <a:schemeClr val="bg1">
                    <a:lumMod val="95000"/>
                  </a:schemeClr>
                </a:solidFill>
                <a:latin typeface="+mj-lt"/>
              </a:rPr>
              <a:t>4</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065763" y="421197"/>
            <a:ext cx="6638882" cy="784830"/>
          </a:xfrm>
          <a:prstGeom prst="rect">
            <a:avLst/>
          </a:prstGeom>
          <a:noFill/>
        </p:spPr>
        <p:txBody>
          <a:bodyPr wrap="square" rtlCol="0">
            <a:spAutoFit/>
          </a:bodyPr>
          <a:lstStyle/>
          <a:p>
            <a:pPr algn="ctr"/>
            <a:r>
              <a:rPr lang="en-US" sz="4500" b="1">
                <a:solidFill>
                  <a:schemeClr val="bg1">
                    <a:lumMod val="95000"/>
                  </a:schemeClr>
                </a:solidFill>
                <a:latin typeface="+mj-lt"/>
              </a:rPr>
              <a:t>MÔ TẢ YÊU CẦU</a:t>
            </a:r>
            <a:endParaRPr lang="en-US" sz="4500" b="1" dirty="0">
              <a:solidFill>
                <a:schemeClr val="bg1">
                  <a:lumMod val="95000"/>
                </a:schemeClr>
              </a:solidFill>
              <a:latin typeface="+mj-lt"/>
            </a:endParaRPr>
          </a:p>
        </p:txBody>
      </p:sp>
      <p:sp>
        <p:nvSpPr>
          <p:cNvPr id="26" name="TextBox 25">
            <a:extLst>
              <a:ext uri="{FF2B5EF4-FFF2-40B4-BE49-F238E27FC236}">
                <a16:creationId xmlns:a16="http://schemas.microsoft.com/office/drawing/2014/main" id="{58320C63-18AF-4069-B25C-D2DA88A64BAC}"/>
              </a:ext>
            </a:extLst>
          </p:cNvPr>
          <p:cNvSpPr txBox="1"/>
          <p:nvPr/>
        </p:nvSpPr>
        <p:spPr>
          <a:xfrm>
            <a:off x="1057519" y="2906858"/>
            <a:ext cx="4416590" cy="1077218"/>
          </a:xfrm>
          <a:prstGeom prst="rect">
            <a:avLst/>
          </a:prstGeom>
          <a:noFill/>
        </p:spPr>
        <p:txBody>
          <a:bodyPr wrap="square" rtlCol="0">
            <a:spAutoFit/>
          </a:bodyPr>
          <a:lstStyle/>
          <a:p>
            <a:pPr marL="285750" indent="-285750" algn="ctr">
              <a:buFont typeface="Arial" pitchFamily="34" charset="0"/>
              <a:buChar char="•"/>
            </a:pPr>
            <a:r>
              <a:rPr lang="nl-NL" sz="1600" b="1">
                <a:solidFill>
                  <a:schemeClr val="bg1">
                    <a:lumMod val="95000"/>
                  </a:schemeClr>
                </a:solidFill>
                <a:latin typeface="+mj-lt"/>
              </a:rPr>
              <a:t>Người quản lý tại thư viện (thủ thư) sẽ có được danh sách các yêu cầu đặt sách online của độc giả từ dó chuẩn bị trước sách cho độc giả</a:t>
            </a:r>
            <a:endParaRPr lang="en-US" sz="1600" b="1" dirty="0">
              <a:solidFill>
                <a:schemeClr val="bg1">
                  <a:lumMod val="95000"/>
                </a:schemeClr>
              </a:solidFill>
              <a:latin typeface="+mj-lt"/>
            </a:endParaRPr>
          </a:p>
        </p:txBody>
      </p:sp>
      <p:sp>
        <p:nvSpPr>
          <p:cNvPr id="24" name="TextBox 23">
            <a:extLst>
              <a:ext uri="{FF2B5EF4-FFF2-40B4-BE49-F238E27FC236}">
                <a16:creationId xmlns:a16="http://schemas.microsoft.com/office/drawing/2014/main" id="{58320C63-18AF-4069-B25C-D2DA88A64BAC}"/>
              </a:ext>
            </a:extLst>
          </p:cNvPr>
          <p:cNvSpPr txBox="1"/>
          <p:nvPr/>
        </p:nvSpPr>
        <p:spPr>
          <a:xfrm>
            <a:off x="6833849" y="5006941"/>
            <a:ext cx="4897080" cy="1569660"/>
          </a:xfrm>
          <a:prstGeom prst="rect">
            <a:avLst/>
          </a:prstGeom>
          <a:noFill/>
        </p:spPr>
        <p:txBody>
          <a:bodyPr wrap="square" rtlCol="0">
            <a:spAutoFit/>
          </a:bodyPr>
          <a:lstStyle/>
          <a:p>
            <a:pPr marL="285750" lvl="0" indent="-285750" algn="ctr">
              <a:buFont typeface="Arial" pitchFamily="34" charset="0"/>
              <a:buChar char="•"/>
            </a:pPr>
            <a:r>
              <a:rPr lang="nl-NL" sz="1600" b="1">
                <a:solidFill>
                  <a:schemeClr val="bg1">
                    <a:lumMod val="95000"/>
                  </a:schemeClr>
                </a:solidFill>
                <a:latin typeface="+mj-lt"/>
              </a:rPr>
              <a:t>Thủ thư làm thủ tục đăng ký mượn sách cho độc giả (dối với độc giả đã dặt online và cả độc giả chưa đặt online) và làm thủ tục trả sách cho độc giả</a:t>
            </a:r>
            <a:endParaRPr lang="en-US" sz="1600" b="1">
              <a:solidFill>
                <a:schemeClr val="bg1">
                  <a:lumMod val="95000"/>
                </a:schemeClr>
              </a:solidFill>
              <a:latin typeface="+mj-lt"/>
            </a:endParaRPr>
          </a:p>
          <a:p>
            <a:pPr marL="285750" indent="-285750" algn="ctr">
              <a:buFont typeface="Arial" pitchFamily="34" charset="0"/>
              <a:buChar char="•"/>
            </a:pPr>
            <a:endParaRPr lang="en-US" sz="1600" b="1">
              <a:solidFill>
                <a:schemeClr val="bg1">
                  <a:lumMod val="95000"/>
                </a:schemeClr>
              </a:solidFill>
              <a:latin typeface="+mj-lt"/>
            </a:endParaRPr>
          </a:p>
          <a:p>
            <a:pPr marL="285750" indent="-285750" algn="ctr">
              <a:buFont typeface="Arial" pitchFamily="34" charset="0"/>
              <a:buChar char="•"/>
            </a:pPr>
            <a:endParaRPr lang="en-US" sz="1600" b="1" dirty="0">
              <a:solidFill>
                <a:schemeClr val="bg1">
                  <a:lumMod val="95000"/>
                </a:schemeClr>
              </a:solidFill>
              <a:latin typeface="+mj-lt"/>
            </a:endParaRPr>
          </a:p>
        </p:txBody>
      </p:sp>
    </p:spTree>
    <p:extLst>
      <p:ext uri="{BB962C8B-B14F-4D97-AF65-F5344CB8AC3E}">
        <p14:creationId xmlns:p14="http://schemas.microsoft.com/office/powerpoint/2010/main" val="1113681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barn(inVertical)">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5"/>
                                        </p:tgtEl>
                                        <p:attrNameLst>
                                          <p:attrName>style.visibility</p:attrName>
                                        </p:attrNameLst>
                                      </p:cBhvr>
                                      <p:to>
                                        <p:strVal val="visible"/>
                                      </p:to>
                                    </p:set>
                                    <p:animEffect transition="in" filter="fade">
                                      <p:cBhvr>
                                        <p:cTn id="30" dur="1000"/>
                                        <p:tgtEl>
                                          <p:spTgt spid="115"/>
                                        </p:tgtEl>
                                      </p:cBhvr>
                                    </p:animEffect>
                                    <p:anim calcmode="lin" valueType="num">
                                      <p:cBhvr>
                                        <p:cTn id="31" dur="1000" fill="hold"/>
                                        <p:tgtEl>
                                          <p:spTgt spid="115"/>
                                        </p:tgtEl>
                                        <p:attrNameLst>
                                          <p:attrName>ppt_x</p:attrName>
                                        </p:attrNameLst>
                                      </p:cBhvr>
                                      <p:tavLst>
                                        <p:tav tm="0">
                                          <p:val>
                                            <p:strVal val="#ppt_x"/>
                                          </p:val>
                                        </p:tav>
                                        <p:tav tm="100000">
                                          <p:val>
                                            <p:strVal val="#ppt_x"/>
                                          </p:val>
                                        </p:tav>
                                      </p:tavLst>
                                    </p:anim>
                                    <p:anim calcmode="lin" valueType="num">
                                      <p:cBhvr>
                                        <p:cTn id="32" dur="1000" fill="hold"/>
                                        <p:tgtEl>
                                          <p:spTgt spid="11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1000"/>
                                        <p:tgtEl>
                                          <p:spTgt spid="117"/>
                                        </p:tgtEl>
                                      </p:cBhvr>
                                    </p:animEffect>
                                    <p:anim calcmode="lin" valueType="num">
                                      <p:cBhvr>
                                        <p:cTn id="36" dur="1000" fill="hold"/>
                                        <p:tgtEl>
                                          <p:spTgt spid="117"/>
                                        </p:tgtEl>
                                        <p:attrNameLst>
                                          <p:attrName>ppt_x</p:attrName>
                                        </p:attrNameLst>
                                      </p:cBhvr>
                                      <p:tavLst>
                                        <p:tav tm="0">
                                          <p:val>
                                            <p:strVal val="#ppt_x"/>
                                          </p:val>
                                        </p:tav>
                                        <p:tav tm="100000">
                                          <p:val>
                                            <p:strVal val="#ppt_x"/>
                                          </p:val>
                                        </p:tav>
                                      </p:tavLst>
                                    </p:anim>
                                    <p:anim calcmode="lin" valueType="num">
                                      <p:cBhvr>
                                        <p:cTn id="37" dur="100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1000"/>
                                        <p:tgtEl>
                                          <p:spTgt spid="118"/>
                                        </p:tgtEl>
                                      </p:cBhvr>
                                    </p:animEffect>
                                    <p:anim calcmode="lin" valueType="num">
                                      <p:cBhvr>
                                        <p:cTn id="41" dur="1000" fill="hold"/>
                                        <p:tgtEl>
                                          <p:spTgt spid="118"/>
                                        </p:tgtEl>
                                        <p:attrNameLst>
                                          <p:attrName>ppt_x</p:attrName>
                                        </p:attrNameLst>
                                      </p:cBhvr>
                                      <p:tavLst>
                                        <p:tav tm="0">
                                          <p:val>
                                            <p:strVal val="#ppt_x"/>
                                          </p:val>
                                        </p:tav>
                                        <p:tav tm="100000">
                                          <p:val>
                                            <p:strVal val="#ppt_x"/>
                                          </p:val>
                                        </p:tav>
                                      </p:tavLst>
                                    </p:anim>
                                    <p:anim calcmode="lin" valueType="num">
                                      <p:cBhvr>
                                        <p:cTn id="42"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14" grpId="0"/>
      <p:bldP spid="115" grpId="0" animBg="1"/>
      <p:bldP spid="117" grpId="0" animBg="1"/>
      <p:bldP spid="118" grpId="0"/>
      <p:bldP spid="29" grpId="0"/>
      <p:bldP spid="26"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4616</TotalTime>
  <Words>1000</Words>
  <Application>Microsoft Macintosh PowerPoint</Application>
  <PresentationFormat>Widescreen</PresentationFormat>
  <Paragraphs>140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Montserrat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Zaman</dc:creator>
  <cp:lastModifiedBy>Microsoft Office User</cp:lastModifiedBy>
  <cp:revision>175</cp:revision>
  <dcterms:created xsi:type="dcterms:W3CDTF">2020-09-18T21:48:46Z</dcterms:created>
  <dcterms:modified xsi:type="dcterms:W3CDTF">2022-08-26T03:12:25Z</dcterms:modified>
</cp:coreProperties>
</file>